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DDF7"/>
    <a:srgbClr val="FADD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7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504D494-F288-2F98-A1C1-6CCF5669ABBC}"/>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7E418181-5B30-CDD7-2C38-62CAFFF81E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293AE116-61CB-B28F-6BBC-A0B54063385F}"/>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5" name="Poraštės vietos rezervavimo ženklas 4">
            <a:extLst>
              <a:ext uri="{FF2B5EF4-FFF2-40B4-BE49-F238E27FC236}">
                <a16:creationId xmlns:a16="http://schemas.microsoft.com/office/drawing/2014/main" id="{A0DC3225-2D27-C7B8-A0B3-DE86B523BBB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CC4A5046-A192-C5BB-D8A5-CFB4A2BA309E}"/>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1472953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8D318CD-980A-CFC6-F7C4-C7151ED8BBC8}"/>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B88754C4-23B5-6473-AE14-3DA06C9C4E73}"/>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8631B412-77D6-B9C6-4BD0-56E3DE04AD57}"/>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5" name="Poraštės vietos rezervavimo ženklas 4">
            <a:extLst>
              <a:ext uri="{FF2B5EF4-FFF2-40B4-BE49-F238E27FC236}">
                <a16:creationId xmlns:a16="http://schemas.microsoft.com/office/drawing/2014/main" id="{1942861F-839E-8A27-AEDC-0D53D9D87E8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939561FD-CC6A-76A0-CAB5-6C078B8067D1}"/>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4047722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51A9FB6-40C8-04D1-A2AA-620D967317CB}"/>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3EB19A64-C313-2424-1BE4-AD618126EB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E269B927-600C-9A2A-818C-DBE23AB7F0E9}"/>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5" name="Poraštės vietos rezervavimo ženklas 4">
            <a:extLst>
              <a:ext uri="{FF2B5EF4-FFF2-40B4-BE49-F238E27FC236}">
                <a16:creationId xmlns:a16="http://schemas.microsoft.com/office/drawing/2014/main" id="{8FB81703-E501-061B-8B61-68DD1ACA69B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7A83294D-19AF-250F-82BC-61F9F6742D71}"/>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3971769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1D3AF64-6331-BB47-2E7A-14CE917505A8}"/>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A534AFF-D3F4-A6FF-814A-C703D04B5DF2}"/>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6316DDA1-7408-1393-0DC0-E84004383B9A}"/>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ADAA287B-8F59-AA1D-BC5A-22B4631DEEC7}"/>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6" name="Poraštės vietos rezervavimo ženklas 5">
            <a:extLst>
              <a:ext uri="{FF2B5EF4-FFF2-40B4-BE49-F238E27FC236}">
                <a16:creationId xmlns:a16="http://schemas.microsoft.com/office/drawing/2014/main" id="{7DF72E1D-9C9F-D4D1-0D41-0A664140E0B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6A610AE4-2383-E009-7651-3658388353DA}"/>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3168367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9EB437A-1B59-7E7B-B9B7-E4D3D6AA5F44}"/>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D91E828D-F2E2-565E-073F-0AA5E40DD7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8A86F7CB-247C-D0C1-D1E4-05E93856573C}"/>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52A9BEC8-C190-70E6-EBA0-6B7422F61E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2FA846EA-95F4-08F9-36F1-6DD38FFD00B2}"/>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AA83AA66-F2CE-3B40-863A-F3189F869C6B}"/>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8" name="Poraštės vietos rezervavimo ženklas 7">
            <a:extLst>
              <a:ext uri="{FF2B5EF4-FFF2-40B4-BE49-F238E27FC236}">
                <a16:creationId xmlns:a16="http://schemas.microsoft.com/office/drawing/2014/main" id="{EE2954A3-D852-AD14-408D-6FC90063EDC3}"/>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9B993CB9-CB81-675B-3485-00D812845EB9}"/>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3501919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CEF86C2-345E-CBFD-9D73-2286BBBA9A9D}"/>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75CB7B48-7D5D-23C4-365B-ADE8020BB6FB}"/>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4" name="Poraštės vietos rezervavimo ženklas 3">
            <a:extLst>
              <a:ext uri="{FF2B5EF4-FFF2-40B4-BE49-F238E27FC236}">
                <a16:creationId xmlns:a16="http://schemas.microsoft.com/office/drawing/2014/main" id="{656DA6E3-98E0-58EF-C6DE-D3733A0D7160}"/>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5CEAE07F-1522-FE89-F23F-379603CE481A}"/>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332506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B103A4AD-5030-8F7B-6BCE-548682CD8A5A}"/>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3" name="Poraštės vietos rezervavimo ženklas 2">
            <a:extLst>
              <a:ext uri="{FF2B5EF4-FFF2-40B4-BE49-F238E27FC236}">
                <a16:creationId xmlns:a16="http://schemas.microsoft.com/office/drawing/2014/main" id="{018404DF-8B9F-6413-4888-8B78B16B0E18}"/>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576E4EE6-16EA-6FE0-EE86-26FEF25F7071}"/>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3913809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3F4B63B-DE3C-E7D7-CB4E-158DFED21AFC}"/>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D7A20274-0987-DC33-ADCE-0B131C5F8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36045567-494D-008C-2AA3-85AF0F7A09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AFF62D3-5AC6-3543-D22B-6329E8BFBDA4}"/>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6" name="Poraštės vietos rezervavimo ženklas 5">
            <a:extLst>
              <a:ext uri="{FF2B5EF4-FFF2-40B4-BE49-F238E27FC236}">
                <a16:creationId xmlns:a16="http://schemas.microsoft.com/office/drawing/2014/main" id="{792B625F-E159-3B1B-52A6-5B8DF09B5B8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87397A05-8466-9C4E-1173-BD026F0EA4BA}"/>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3747125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CEFC610-D80E-633A-A639-EC8270E2B117}"/>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FD9A6765-35DD-F64C-EEB4-16A6B1EE1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F46FE176-12E5-460E-AEC0-FD43CC2B68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4FDE927F-4564-6A36-7667-5E7DCDC3E3D4}"/>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6" name="Poraštės vietos rezervavimo ženklas 5">
            <a:extLst>
              <a:ext uri="{FF2B5EF4-FFF2-40B4-BE49-F238E27FC236}">
                <a16:creationId xmlns:a16="http://schemas.microsoft.com/office/drawing/2014/main" id="{61DF9718-2B28-80BC-CF62-9DB12DB87211}"/>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5E334FE6-B117-DB5C-367E-91C2ABE4A7FA}"/>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75910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5B08F68-9E86-EA4C-C0DF-6ACE1CD22268}"/>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D03A034A-2DD3-77C8-0736-AA996514D4A3}"/>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7F473EF-7A98-52C6-5A6A-5D81146A1DBD}"/>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5" name="Poraštės vietos rezervavimo ženklas 4">
            <a:extLst>
              <a:ext uri="{FF2B5EF4-FFF2-40B4-BE49-F238E27FC236}">
                <a16:creationId xmlns:a16="http://schemas.microsoft.com/office/drawing/2014/main" id="{DB08DF67-FDBB-D64C-264B-428C7215F43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4E4CC43A-E832-76E2-8BBA-72F29647CA7A}"/>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760823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127891D2-8761-F196-8F86-01B50BDB4CEF}"/>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DBA0C3D8-5DD4-B887-1FCD-09D6EBCF43D7}"/>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CC136D90-9CEA-0DC5-913F-1491E5433F8F}"/>
              </a:ext>
            </a:extLst>
          </p:cNvPr>
          <p:cNvSpPr>
            <a:spLocks noGrp="1"/>
          </p:cNvSpPr>
          <p:nvPr>
            <p:ph type="dt" sz="half" idx="10"/>
          </p:nvPr>
        </p:nvSpPr>
        <p:spPr/>
        <p:txBody>
          <a:bodyPr/>
          <a:lstStyle/>
          <a:p>
            <a:fld id="{DD596949-E405-4944-BC7D-2C8672FD0290}" type="datetimeFigureOut">
              <a:rPr lang="lt-LT" smtClean="0"/>
              <a:t>2025-06-12</a:t>
            </a:fld>
            <a:endParaRPr lang="lt-LT"/>
          </a:p>
        </p:txBody>
      </p:sp>
      <p:sp>
        <p:nvSpPr>
          <p:cNvPr id="5" name="Poraštės vietos rezervavimo ženklas 4">
            <a:extLst>
              <a:ext uri="{FF2B5EF4-FFF2-40B4-BE49-F238E27FC236}">
                <a16:creationId xmlns:a16="http://schemas.microsoft.com/office/drawing/2014/main" id="{B2C8A977-1E9B-6909-49F0-1A4CD0ECAAF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358E970F-98C1-F174-94AC-15A259CBDCCF}"/>
              </a:ext>
            </a:extLst>
          </p:cNvPr>
          <p:cNvSpPr>
            <a:spLocks noGrp="1"/>
          </p:cNvSpPr>
          <p:nvPr>
            <p:ph type="sldNum" sz="quarter" idx="12"/>
          </p:nvPr>
        </p:nvSpPr>
        <p:spPr/>
        <p:txBody>
          <a:bodyPr/>
          <a:lstStyle/>
          <a:p>
            <a:fld id="{16D5F5F2-0983-4C4A-B3F7-DECA8E3C8BE2}" type="slidenum">
              <a:rPr lang="lt-LT" smtClean="0"/>
              <a:t>‹#›</a:t>
            </a:fld>
            <a:endParaRPr lang="lt-LT"/>
          </a:p>
        </p:txBody>
      </p:sp>
    </p:spTree>
    <p:extLst>
      <p:ext uri="{BB962C8B-B14F-4D97-AF65-F5344CB8AC3E}">
        <p14:creationId xmlns:p14="http://schemas.microsoft.com/office/powerpoint/2010/main" val="311374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7EF6D458-21B7-2F4C-1E4B-EA87CE6E67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751DB547-745B-4CEA-5E49-5B2B830D3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F156AC2-CE50-6110-C0BC-3ACD731FA0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96949-E405-4944-BC7D-2C8672FD0290}" type="datetimeFigureOut">
              <a:rPr lang="lt-LT" smtClean="0"/>
              <a:t>2025-06-12</a:t>
            </a:fld>
            <a:endParaRPr lang="lt-LT"/>
          </a:p>
        </p:txBody>
      </p:sp>
      <p:sp>
        <p:nvSpPr>
          <p:cNvPr id="5" name="Poraštės vietos rezervavimo ženklas 4">
            <a:extLst>
              <a:ext uri="{FF2B5EF4-FFF2-40B4-BE49-F238E27FC236}">
                <a16:creationId xmlns:a16="http://schemas.microsoft.com/office/drawing/2014/main" id="{7EA78ED3-53CD-D7F5-4113-4F2C7C35FF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1E507255-263F-1FF2-114C-E563A0D3AE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D5F5F2-0983-4C4A-B3F7-DECA8E3C8BE2}" type="slidenum">
              <a:rPr lang="lt-LT" smtClean="0"/>
              <a:t>‹#›</a:t>
            </a:fld>
            <a:endParaRPr lang="lt-LT"/>
          </a:p>
        </p:txBody>
      </p:sp>
    </p:spTree>
    <p:extLst>
      <p:ext uri="{BB962C8B-B14F-4D97-AF65-F5344CB8AC3E}">
        <p14:creationId xmlns:p14="http://schemas.microsoft.com/office/powerpoint/2010/main" val="3346085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Stačiakampis 1">
            <a:extLst>
              <a:ext uri="{FF2B5EF4-FFF2-40B4-BE49-F238E27FC236}">
                <a16:creationId xmlns:a16="http://schemas.microsoft.com/office/drawing/2014/main" id="{851A1539-1457-4771-AB58-2C2B91A7D59B}"/>
              </a:ext>
            </a:extLst>
          </p:cNvPr>
          <p:cNvSpPr/>
          <p:nvPr/>
        </p:nvSpPr>
        <p:spPr>
          <a:xfrm>
            <a:off x="333375" y="1771649"/>
            <a:ext cx="11610973" cy="1866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ABFD3C4-75EA-4141-A444-3A89E3436A17}"/>
              </a:ext>
            </a:extLst>
          </p:cNvPr>
          <p:cNvSpPr txBox="1"/>
          <p:nvPr/>
        </p:nvSpPr>
        <p:spPr>
          <a:xfrm>
            <a:off x="633662" y="4270415"/>
            <a:ext cx="10924673" cy="646331"/>
          </a:xfrm>
          <a:prstGeom prst="rect">
            <a:avLst/>
          </a:prstGeom>
          <a:solidFill>
            <a:schemeClr val="accent3">
              <a:lumMod val="20000"/>
              <a:lumOff val="80000"/>
            </a:schemeClr>
          </a:solidFill>
          <a:ln>
            <a:solidFill>
              <a:srgbClr val="002060"/>
            </a:solidFill>
          </a:ln>
        </p:spPr>
        <p:txBody>
          <a:bodyPr wrap="square">
            <a:spAutoFit/>
          </a:bodyPr>
          <a:lstStyle/>
          <a:p>
            <a:pPr algn="just"/>
            <a:r>
              <a:rPr lang="lt-LT" b="1" dirty="0">
                <a:solidFill>
                  <a:srgbClr val="00B050"/>
                </a:solidFill>
                <a:latin typeface="Times New Roman" panose="02020603050405020304" pitchFamily="18" charset="0"/>
                <a:cs typeface="Times New Roman" panose="02020603050405020304" pitchFamily="18" charset="0"/>
              </a:rPr>
              <a:t>1 </a:t>
            </a:r>
            <a:r>
              <a:rPr lang="lt-LT" dirty="0">
                <a:solidFill>
                  <a:schemeClr val="accent2">
                    <a:lumMod val="50000"/>
                  </a:schemeClr>
                </a:solidFill>
                <a:latin typeface="Times New Roman" panose="02020603050405020304" pitchFamily="18" charset="0"/>
                <a:cs typeface="Times New Roman" panose="02020603050405020304" pitchFamily="18" charset="0"/>
              </a:rPr>
              <a:t>Atsisakykime žalingų produktų! Saikingai vartokime: medų, cukrų, džiovintus ir konservuotus vaisius, sultis, mažinkime saldintų, gazuotų gėrimų, ledų ir saldainių kiekį. </a:t>
            </a:r>
          </a:p>
        </p:txBody>
      </p:sp>
      <p:sp>
        <p:nvSpPr>
          <p:cNvPr id="8" name="TextBox 7">
            <a:extLst>
              <a:ext uri="{FF2B5EF4-FFF2-40B4-BE49-F238E27FC236}">
                <a16:creationId xmlns:a16="http://schemas.microsoft.com/office/drawing/2014/main" id="{FFF78819-3783-4B85-BB33-7FE8F9388CDB}"/>
              </a:ext>
            </a:extLst>
          </p:cNvPr>
          <p:cNvSpPr txBox="1"/>
          <p:nvPr/>
        </p:nvSpPr>
        <p:spPr>
          <a:xfrm>
            <a:off x="633663" y="5305771"/>
            <a:ext cx="10924673" cy="923330"/>
          </a:xfrm>
          <a:prstGeom prst="rect">
            <a:avLst/>
          </a:prstGeom>
          <a:solidFill>
            <a:schemeClr val="accent3">
              <a:lumMod val="20000"/>
              <a:lumOff val="80000"/>
            </a:schemeClr>
          </a:solidFill>
          <a:ln>
            <a:solidFill>
              <a:srgbClr val="002060"/>
            </a:solidFill>
          </a:ln>
        </p:spPr>
        <p:txBody>
          <a:bodyPr wrap="square">
            <a:spAutoFit/>
          </a:bodyPr>
          <a:lstStyle/>
          <a:p>
            <a:pPr algn="just"/>
            <a:r>
              <a:rPr lang="lt-LT" b="1" dirty="0">
                <a:solidFill>
                  <a:srgbClr val="00B050"/>
                </a:solidFill>
                <a:latin typeface="Times New Roman" panose="02020603050405020304" pitchFamily="18" charset="0"/>
                <a:cs typeface="Times New Roman" panose="02020603050405020304" pitchFamily="18" charset="0"/>
              </a:rPr>
              <a:t>2 </a:t>
            </a:r>
            <a:r>
              <a:rPr lang="lt-LT" dirty="0">
                <a:solidFill>
                  <a:schemeClr val="accent2">
                    <a:lumMod val="50000"/>
                  </a:schemeClr>
                </a:solidFill>
                <a:latin typeface="Times New Roman" panose="02020603050405020304" pitchFamily="18" charset="0"/>
                <a:cs typeface="Times New Roman" panose="02020603050405020304" pitchFamily="18" charset="0"/>
              </a:rPr>
              <a:t>Koks maistas naudingas dantims?  Pienas ir jo produktai. Švieži vaisiai ir daržovės (kiviai, salierai, morkos, svogūnai, petražolės). Sezamo sėklos. Riešutai (</a:t>
            </a:r>
            <a:r>
              <a:rPr lang="lt-LT" dirty="0" err="1">
                <a:solidFill>
                  <a:schemeClr val="accent2">
                    <a:lumMod val="50000"/>
                  </a:schemeClr>
                </a:solidFill>
                <a:latin typeface="Times New Roman" panose="02020603050405020304" pitchFamily="18" charset="0"/>
                <a:cs typeface="Times New Roman" panose="02020603050405020304" pitchFamily="18" charset="0"/>
              </a:rPr>
              <a:t>anakardžiai</a:t>
            </a:r>
            <a:r>
              <a:rPr lang="lt-LT" dirty="0">
                <a:solidFill>
                  <a:schemeClr val="accent2">
                    <a:lumMod val="50000"/>
                  </a:schemeClr>
                </a:solidFill>
                <a:latin typeface="Times New Roman" panose="02020603050405020304" pitchFamily="18" charset="0"/>
                <a:cs typeface="Times New Roman" panose="02020603050405020304" pitchFamily="18" charset="0"/>
              </a:rPr>
              <a:t>, migdolai, graikiniai).  Grūdai. Juodasis šokoladas. Mėsa ir žuvis. Arbata. Vanduo.</a:t>
            </a:r>
          </a:p>
        </p:txBody>
      </p:sp>
      <p:sp>
        <p:nvSpPr>
          <p:cNvPr id="10" name="TextBox 9">
            <a:extLst>
              <a:ext uri="{FF2B5EF4-FFF2-40B4-BE49-F238E27FC236}">
                <a16:creationId xmlns:a16="http://schemas.microsoft.com/office/drawing/2014/main" id="{EB478D64-9066-4607-9419-94F4D22FA245}"/>
              </a:ext>
            </a:extLst>
          </p:cNvPr>
          <p:cNvSpPr txBox="1"/>
          <p:nvPr/>
        </p:nvSpPr>
        <p:spPr>
          <a:xfrm>
            <a:off x="1724297" y="535555"/>
            <a:ext cx="9196251" cy="646331"/>
          </a:xfrm>
          <a:prstGeom prst="rect">
            <a:avLst/>
          </a:prstGeom>
          <a:noFill/>
        </p:spPr>
        <p:txBody>
          <a:bodyPr wrap="square">
            <a:spAutoFit/>
          </a:bodyPr>
          <a:lstStyle/>
          <a:p>
            <a:pPr algn="ctr"/>
            <a:r>
              <a:rPr lang="lt-LT" sz="3600" dirty="0">
                <a:solidFill>
                  <a:srgbClr val="FF0000"/>
                </a:solidFill>
              </a:rPr>
              <a:t>Kaip išsaugoti sveikus vaikų dantuku</a:t>
            </a:r>
            <a:r>
              <a:rPr lang="en-US" sz="3600" dirty="0">
                <a:solidFill>
                  <a:srgbClr val="FF0000"/>
                </a:solidFill>
              </a:rPr>
              <a:t>s</a:t>
            </a:r>
            <a:r>
              <a:rPr lang="lt-LT" sz="3600" dirty="0">
                <a:solidFill>
                  <a:srgbClr val="FF0000"/>
                </a:solidFill>
              </a:rPr>
              <a:t> </a:t>
            </a:r>
            <a:endParaRPr lang="lt-LT" sz="2000" b="1" i="0" dirty="0">
              <a:solidFill>
                <a:schemeClr val="accent6">
                  <a:lumMod val="50000"/>
                </a:schemeClr>
              </a:solidFill>
              <a:effectLst/>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9AD379A9-A0F3-4856-AB5F-2684D06BEF40}"/>
              </a:ext>
            </a:extLst>
          </p:cNvPr>
          <p:cNvPicPr>
            <a:picLocks noChangeAspect="1"/>
          </p:cNvPicPr>
          <p:nvPr/>
        </p:nvPicPr>
        <p:blipFill>
          <a:blip r:embed="rId2"/>
          <a:stretch>
            <a:fillRect/>
          </a:stretch>
        </p:blipFill>
        <p:spPr>
          <a:xfrm>
            <a:off x="3271836" y="1570911"/>
            <a:ext cx="5900739" cy="2066650"/>
          </a:xfrm>
          <a:prstGeom prst="rect">
            <a:avLst/>
          </a:prstGeom>
        </p:spPr>
      </p:pic>
    </p:spTree>
    <p:extLst>
      <p:ext uri="{BB962C8B-B14F-4D97-AF65-F5344CB8AC3E}">
        <p14:creationId xmlns:p14="http://schemas.microsoft.com/office/powerpoint/2010/main" val="1326902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B156E1-D5A9-4E16-BAA2-8E7C336219FB}"/>
              </a:ext>
            </a:extLst>
          </p:cNvPr>
          <p:cNvSpPr txBox="1"/>
          <p:nvPr/>
        </p:nvSpPr>
        <p:spPr>
          <a:xfrm>
            <a:off x="402080" y="248001"/>
            <a:ext cx="4412682" cy="2308324"/>
          </a:xfrm>
          <a:prstGeom prst="rect">
            <a:avLst/>
          </a:prstGeom>
          <a:solidFill>
            <a:schemeClr val="accent3">
              <a:lumMod val="20000"/>
              <a:lumOff val="80000"/>
            </a:schemeClr>
          </a:solidFill>
          <a:ln>
            <a:solidFill>
              <a:srgbClr val="002060"/>
            </a:solidFill>
          </a:ln>
        </p:spPr>
        <p:txBody>
          <a:bodyPr wrap="square">
            <a:spAutoFit/>
          </a:bodyPr>
          <a:lstStyle/>
          <a:p>
            <a:pPr algn="just"/>
            <a:r>
              <a:rPr lang="lt-LT" b="1" dirty="0">
                <a:solidFill>
                  <a:srgbClr val="00B050"/>
                </a:solidFill>
                <a:latin typeface="Times New Roman" panose="02020603050405020304" pitchFamily="18" charset="0"/>
                <a:cs typeface="Times New Roman" panose="02020603050405020304" pitchFamily="18" charset="0"/>
              </a:rPr>
              <a:t>3 </a:t>
            </a:r>
            <a:r>
              <a:rPr lang="lt-LT" dirty="0">
                <a:solidFill>
                  <a:schemeClr val="accent2">
                    <a:lumMod val="50000"/>
                  </a:schemeClr>
                </a:solidFill>
                <a:latin typeface="Times New Roman" panose="02020603050405020304" pitchFamily="18" charset="0"/>
                <a:cs typeface="Times New Roman" panose="02020603050405020304" pitchFamily="18" charset="0"/>
              </a:rPr>
              <a:t>Taisyklinga burnos higiena: dantys valomi 2–3 minutes, o skaičiuojant judesius – po 8–10 judesių vienai dantų porai. Dantys valomi 2 kartus per dieną: ryte ir vakare. Tinkamas dantų pastos ir šepetėlio parinkimas. Tarpdančių valymas siūlu. Dantų šepetėlio keitimas kas 2–3 mėnesius. Reguliarus lankymasis pas odontologą.</a:t>
            </a:r>
          </a:p>
        </p:txBody>
      </p:sp>
      <p:pic>
        <p:nvPicPr>
          <p:cNvPr id="7" name="Paveikslėlis 18">
            <a:extLst>
              <a:ext uri="{FF2B5EF4-FFF2-40B4-BE49-F238E27FC236}">
                <a16:creationId xmlns:a16="http://schemas.microsoft.com/office/drawing/2014/main" id="{46D63A31-77C2-43F4-B207-F9892ED534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9449" y="3803292"/>
            <a:ext cx="1666608" cy="1629899"/>
          </a:xfrm>
          <a:prstGeom prst="rect">
            <a:avLst/>
          </a:prstGeom>
          <a:ln>
            <a:solidFill>
              <a:srgbClr val="002060"/>
            </a:solidFill>
          </a:ln>
        </p:spPr>
      </p:pic>
      <p:pic>
        <p:nvPicPr>
          <p:cNvPr id="1026" name="Picture 2">
            <a:extLst>
              <a:ext uri="{FF2B5EF4-FFF2-40B4-BE49-F238E27FC236}">
                <a16:creationId xmlns:a16="http://schemas.microsoft.com/office/drawing/2014/main" id="{E2D454B2-6B9A-47B5-916B-DBDB5A00C4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375" y="248001"/>
            <a:ext cx="5791200" cy="347662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ECC209C-F65B-4284-8760-9510DCC2A9B5}"/>
              </a:ext>
            </a:extLst>
          </p:cNvPr>
          <p:cNvSpPr/>
          <p:nvPr/>
        </p:nvSpPr>
        <p:spPr>
          <a:xfrm>
            <a:off x="154430" y="3803292"/>
            <a:ext cx="6724650" cy="2806707"/>
          </a:xfrm>
          <a:prstGeom prst="rect">
            <a:avLst/>
          </a:prstGeom>
          <a:solidFill>
            <a:schemeClr val="accent5">
              <a:lumMod val="60000"/>
              <a:lumOff val="4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sz="2000" b="1" dirty="0">
                <a:solidFill>
                  <a:schemeClr val="tx1"/>
                </a:solidFill>
                <a:latin typeface="Times New Roman" panose="02020603050405020304" pitchFamily="18" charset="0"/>
                <a:cs typeface="Times New Roman" panose="02020603050405020304" pitchFamily="18" charset="0"/>
              </a:rPr>
              <a:t>Dantų valymo schema</a:t>
            </a:r>
          </a:p>
          <a:p>
            <a:pPr algn="just"/>
            <a:r>
              <a:rPr lang="lt-LT" dirty="0">
                <a:solidFill>
                  <a:schemeClr val="tx1"/>
                </a:solidFill>
                <a:latin typeface="Times New Roman" panose="02020603050405020304" pitchFamily="18" charset="0"/>
                <a:cs typeface="Times New Roman" panose="02020603050405020304" pitchFamily="18" charset="0"/>
              </a:rPr>
              <a:t> Valome atskirai viršutinio ir apatinio žandikaulio dantis sukamaisiais arba šluojamaisiais judesiais, šepetėlį palenkę 45 laipsnių kampu, kad šereliai palįstų po dantenomis. Valant dantis svarbu neskubėti. Šepetėlio galvutė apima maždaug 2 dantų sritį: patariama rekomenduojamais judesiais valyti apie 5 sekundes vienoje vietoje, kol išvalome visus dantų paviršius: išorinį, kramtomąjį ir vidinį. Šereliais nebrūžinkime dantenų. Rekomenduojamas dantenų masažas šepetėliu. </a:t>
            </a:r>
          </a:p>
        </p:txBody>
      </p:sp>
    </p:spTree>
    <p:extLst>
      <p:ext uri="{BB962C8B-B14F-4D97-AF65-F5344CB8AC3E}">
        <p14:creationId xmlns:p14="http://schemas.microsoft.com/office/powerpoint/2010/main" val="267059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tačiakampis 5">
            <a:extLst>
              <a:ext uri="{FF2B5EF4-FFF2-40B4-BE49-F238E27FC236}">
                <a16:creationId xmlns:a16="http://schemas.microsoft.com/office/drawing/2014/main" id="{858823DE-1494-4F88-8175-6FC0AE63CA88}"/>
              </a:ext>
            </a:extLst>
          </p:cNvPr>
          <p:cNvSpPr/>
          <p:nvPr/>
        </p:nvSpPr>
        <p:spPr>
          <a:xfrm>
            <a:off x="277403" y="212720"/>
            <a:ext cx="11681716" cy="2862351"/>
          </a:xfrm>
          <a:prstGeom prst="rect">
            <a:avLst/>
          </a:prstGeom>
          <a:solidFill>
            <a:schemeClr val="accent6">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t-LT" dirty="0">
                <a:solidFill>
                  <a:srgbClr val="002060"/>
                </a:solidFill>
                <a:latin typeface="Times New Roman" panose="02020603050405020304" pitchFamily="18" charset="0"/>
                <a:cs typeface="Times New Roman" panose="02020603050405020304" pitchFamily="18" charset="0"/>
              </a:rPr>
              <a:t>Dantų ligos</a:t>
            </a:r>
            <a:r>
              <a:rPr lang="lt-LT" dirty="0">
                <a:solidFill>
                  <a:schemeClr val="accent6">
                    <a:lumMod val="50000"/>
                  </a:schemeClr>
                </a:solidFill>
                <a:latin typeface="Times New Roman" panose="02020603050405020304" pitchFamily="18" charset="0"/>
                <a:cs typeface="Times New Roman" panose="02020603050405020304" pitchFamily="18" charset="0"/>
              </a:rPr>
              <a:t> </a:t>
            </a:r>
            <a:r>
              <a:rPr lang="lt-LT" b="1" dirty="0">
                <a:solidFill>
                  <a:srgbClr val="0070C0"/>
                </a:solidFill>
                <a:latin typeface="Times New Roman" panose="02020603050405020304" pitchFamily="18" charset="0"/>
                <a:cs typeface="Times New Roman" panose="02020603050405020304" pitchFamily="18" charset="0"/>
              </a:rPr>
              <a:t>Kariesas arba dantų ėduonis </a:t>
            </a:r>
            <a:r>
              <a:rPr lang="lt-LT" dirty="0">
                <a:solidFill>
                  <a:srgbClr val="002060"/>
                </a:solidFill>
                <a:latin typeface="Times New Roman" panose="02020603050405020304" pitchFamily="18" charset="0"/>
                <a:cs typeface="Times New Roman" panose="02020603050405020304" pitchFamily="18" charset="0"/>
              </a:rPr>
              <a:t>– tai unikali dietos ir bakterijų sukelta danties kietųjų audinių liga, kurios pasekmė – tirpstantys ir yrantys </a:t>
            </a:r>
            <a:r>
              <a:rPr lang="lt-LT" dirty="0" err="1">
                <a:solidFill>
                  <a:srgbClr val="002060"/>
                </a:solidFill>
                <a:latin typeface="Times New Roman" panose="02020603050405020304" pitchFamily="18" charset="0"/>
                <a:cs typeface="Times New Roman" panose="02020603050405020304" pitchFamily="18" charset="0"/>
              </a:rPr>
              <a:t>kalcifikuoti</a:t>
            </a:r>
            <a:r>
              <a:rPr lang="lt-LT" dirty="0">
                <a:solidFill>
                  <a:srgbClr val="002060"/>
                </a:solidFill>
                <a:latin typeface="Times New Roman" panose="02020603050405020304" pitchFamily="18" charset="0"/>
                <a:cs typeface="Times New Roman" panose="02020603050405020304" pitchFamily="18" charset="0"/>
              </a:rPr>
              <a:t> audiniai. Tai nėra paprasta infekcinė liga. Dantų ėduoniui sukelti reikia keleto veiksnių: angliavandenių, tam tikrų bakterijų, danties ir laiko. Nė vienas veiksnys atskirai negali sukelti ėduonies. Tam tikromis bakterijomis žmogus užsikrečia per seiles (ką tik gimęs kūdikis neturi ėduonį sukeliančių bakterijų). Angliavandenių yra daugelyje maisto produktų. Patys </a:t>
            </a:r>
            <a:r>
              <a:rPr lang="lt-LT" dirty="0" err="1">
                <a:solidFill>
                  <a:srgbClr val="002060"/>
                </a:solidFill>
                <a:latin typeface="Times New Roman" panose="02020603050405020304" pitchFamily="18" charset="0"/>
                <a:cs typeface="Times New Roman" panose="02020603050405020304" pitchFamily="18" charset="0"/>
              </a:rPr>
              <a:t>kariesogeniškiausi</a:t>
            </a:r>
            <a:r>
              <a:rPr lang="lt-LT" dirty="0">
                <a:solidFill>
                  <a:srgbClr val="002060"/>
                </a:solidFill>
                <a:latin typeface="Times New Roman" panose="02020603050405020304" pitchFamily="18" charset="0"/>
                <a:cs typeface="Times New Roman" panose="02020603050405020304" pitchFamily="18" charset="0"/>
              </a:rPr>
              <a:t> yra lengvai fermentuojami </a:t>
            </a:r>
            <a:r>
              <a:rPr lang="lt-LT" dirty="0" err="1">
                <a:solidFill>
                  <a:srgbClr val="002060"/>
                </a:solidFill>
                <a:latin typeface="Times New Roman" panose="02020603050405020304" pitchFamily="18" charset="0"/>
                <a:cs typeface="Times New Roman" panose="02020603050405020304" pitchFamily="18" charset="0"/>
              </a:rPr>
              <a:t>monoangliavandeniai</a:t>
            </a:r>
            <a:r>
              <a:rPr lang="lt-LT" dirty="0">
                <a:solidFill>
                  <a:srgbClr val="002060"/>
                </a:solidFill>
                <a:latin typeface="Times New Roman" panose="02020603050405020304" pitchFamily="18" charset="0"/>
                <a:cs typeface="Times New Roman" panose="02020603050405020304" pitchFamily="18" charset="0"/>
              </a:rPr>
              <a:t> ir </a:t>
            </a:r>
            <a:r>
              <a:rPr lang="lt-LT" dirty="0" err="1">
                <a:solidFill>
                  <a:srgbClr val="002060"/>
                </a:solidFill>
                <a:latin typeface="Times New Roman" panose="02020603050405020304" pitchFamily="18" charset="0"/>
                <a:cs typeface="Times New Roman" panose="02020603050405020304" pitchFamily="18" charset="0"/>
              </a:rPr>
              <a:t>disacharidai</a:t>
            </a:r>
            <a:r>
              <a:rPr lang="lt-LT" dirty="0">
                <a:solidFill>
                  <a:srgbClr val="002060"/>
                </a:solidFill>
                <a:latin typeface="Times New Roman" panose="02020603050405020304" pitchFamily="18" charset="0"/>
                <a:cs typeface="Times New Roman" panose="02020603050405020304" pitchFamily="18" charset="0"/>
              </a:rPr>
              <a:t>. Jų yra net tokiuose maisto produktuose, kurie nėra saldūs: pomidorų ir kituose padažuose, marinatuose, netgi duonoje. Žmogus negali nevalgyti, o tuo labiau atsisakyti angliavandenių (sveikatos specialistai rekomenduoja, kad dietoje būtų 55–60 proc. angliavandenių), todėl mikroorganizmai, esantys burnoje, nuolat gauna jiems reikalingų angliavandenių, fermentuoja juos iki rūgščių ir ardo danties kietuosius audinius.</a:t>
            </a:r>
          </a:p>
        </p:txBody>
      </p:sp>
      <p:sp>
        <p:nvSpPr>
          <p:cNvPr id="5" name="TextBox 4">
            <a:extLst>
              <a:ext uri="{FF2B5EF4-FFF2-40B4-BE49-F238E27FC236}">
                <a16:creationId xmlns:a16="http://schemas.microsoft.com/office/drawing/2014/main" id="{A16E3B64-4DBE-4F79-9802-26688086D113}"/>
              </a:ext>
            </a:extLst>
          </p:cNvPr>
          <p:cNvSpPr txBox="1"/>
          <p:nvPr/>
        </p:nvSpPr>
        <p:spPr>
          <a:xfrm>
            <a:off x="277404" y="3178744"/>
            <a:ext cx="5247497" cy="2369880"/>
          </a:xfrm>
          <a:prstGeom prst="rect">
            <a:avLst/>
          </a:prstGeom>
          <a:solidFill>
            <a:schemeClr val="accent6">
              <a:lumMod val="20000"/>
              <a:lumOff val="80000"/>
            </a:schemeClr>
          </a:solidFill>
          <a:ln>
            <a:solidFill>
              <a:srgbClr val="002060"/>
            </a:solidFill>
          </a:ln>
        </p:spPr>
        <p:txBody>
          <a:bodyPr wrap="square">
            <a:spAutoFit/>
          </a:bodyPr>
          <a:lstStyle/>
          <a:p>
            <a:pPr algn="just"/>
            <a:endParaRPr lang="lt-LT" sz="1800" dirty="0">
              <a:solidFill>
                <a:schemeClr val="accent6">
                  <a:lumMod val="50000"/>
                </a:schemeClr>
              </a:solidFill>
              <a:latin typeface="Times New Roman" panose="02020603050405020304" pitchFamily="18" charset="0"/>
              <a:cs typeface="Times New Roman" panose="02020603050405020304" pitchFamily="18" charset="0"/>
            </a:endParaRPr>
          </a:p>
          <a:p>
            <a:pPr algn="just"/>
            <a:r>
              <a:rPr lang="lt-LT" sz="1800" b="1" dirty="0" err="1">
                <a:solidFill>
                  <a:srgbClr val="0070C0"/>
                </a:solidFill>
                <a:latin typeface="Times New Roman" panose="02020603050405020304" pitchFamily="18" charset="0"/>
                <a:cs typeface="Times New Roman" panose="02020603050405020304" pitchFamily="18" charset="0"/>
              </a:rPr>
              <a:t>Pulpitas</a:t>
            </a:r>
            <a:r>
              <a:rPr lang="lt-LT" sz="1800" dirty="0">
                <a:solidFill>
                  <a:schemeClr val="accent6">
                    <a:lumMod val="50000"/>
                  </a:schemeClr>
                </a:solidFill>
                <a:latin typeface="Times New Roman" panose="02020603050405020304" pitchFamily="18" charset="0"/>
                <a:cs typeface="Times New Roman" panose="02020603050405020304" pitchFamily="18" charset="0"/>
              </a:rPr>
              <a:t> </a:t>
            </a:r>
            <a:r>
              <a:rPr lang="lt-LT" sz="1800" dirty="0">
                <a:solidFill>
                  <a:srgbClr val="002060"/>
                </a:solidFill>
                <a:latin typeface="Times New Roman" panose="02020603050405020304" pitchFamily="18" charset="0"/>
                <a:cs typeface="Times New Roman" panose="02020603050405020304" pitchFamily="18" charset="0"/>
              </a:rPr>
              <a:t>– danties pulpos uždegimas. Pulpa yra danties viduje, ją supa emalis ir dentinas. Pulpą sudaro minkštieji audiniai, kuriuose yra kraujagyslės ir nervai. Prasidėjus pulpos audinių uždegimui, jie patinsta, pradeda spausti nervą, o tai pasireiškia </a:t>
            </a:r>
            <a:r>
              <a:rPr lang="lt-LT" dirty="0">
                <a:solidFill>
                  <a:srgbClr val="002060"/>
                </a:solidFill>
                <a:latin typeface="Times New Roman" panose="02020603050405020304" pitchFamily="18" charset="0"/>
                <a:cs typeface="Times New Roman" panose="02020603050405020304" pitchFamily="18" charset="0"/>
              </a:rPr>
              <a:t>dideliu skausmu.</a:t>
            </a:r>
          </a:p>
          <a:p>
            <a:pPr algn="just"/>
            <a:endParaRPr lang="lt-LT"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4E4B7753-1936-46C2-970F-F3C8C1621645}"/>
              </a:ext>
            </a:extLst>
          </p:cNvPr>
          <p:cNvSpPr txBox="1"/>
          <p:nvPr/>
        </p:nvSpPr>
        <p:spPr>
          <a:xfrm>
            <a:off x="277404" y="5652297"/>
            <a:ext cx="5418547" cy="1200329"/>
          </a:xfrm>
          <a:prstGeom prst="rect">
            <a:avLst/>
          </a:prstGeom>
          <a:solidFill>
            <a:schemeClr val="accent6">
              <a:lumMod val="20000"/>
              <a:lumOff val="80000"/>
            </a:schemeClr>
          </a:solidFill>
          <a:ln>
            <a:solidFill>
              <a:srgbClr val="002060"/>
            </a:solidFill>
          </a:ln>
        </p:spPr>
        <p:txBody>
          <a:bodyPr wrap="square">
            <a:spAutoFit/>
          </a:bodyPr>
          <a:lstStyle/>
          <a:p>
            <a:pPr algn="just"/>
            <a:endParaRPr lang="lt-LT" sz="1800" b="1" dirty="0">
              <a:solidFill>
                <a:srgbClr val="0070C0"/>
              </a:solidFill>
              <a:latin typeface="Times New Roman" panose="02020603050405020304" pitchFamily="18" charset="0"/>
              <a:cs typeface="Times New Roman" panose="02020603050405020304" pitchFamily="18" charset="0"/>
            </a:endParaRPr>
          </a:p>
          <a:p>
            <a:pPr algn="just"/>
            <a:r>
              <a:rPr lang="lt-LT" sz="1800" b="1" dirty="0" err="1">
                <a:solidFill>
                  <a:srgbClr val="0070C0"/>
                </a:solidFill>
                <a:latin typeface="Times New Roman" panose="02020603050405020304" pitchFamily="18" charset="0"/>
                <a:cs typeface="Times New Roman" panose="02020603050405020304" pitchFamily="18" charset="0"/>
              </a:rPr>
              <a:t>Periodontitas</a:t>
            </a:r>
            <a:r>
              <a:rPr lang="lt-LT" sz="1800" dirty="0">
                <a:latin typeface="Times New Roman" panose="02020603050405020304" pitchFamily="18" charset="0"/>
                <a:cs typeface="Times New Roman" panose="02020603050405020304" pitchFamily="18" charset="0"/>
              </a:rPr>
              <a:t> </a:t>
            </a:r>
            <a:r>
              <a:rPr lang="lt-LT" sz="1800" dirty="0">
                <a:solidFill>
                  <a:srgbClr val="002060"/>
                </a:solidFill>
                <a:latin typeface="Times New Roman" panose="02020603050405020304" pitchFamily="18" charset="0"/>
                <a:cs typeface="Times New Roman" panose="02020603050405020304" pitchFamily="18" charset="0"/>
              </a:rPr>
              <a:t>– progresuojantis dantenų ir aplinkinių audinių uždegiminis susirgimas.</a:t>
            </a:r>
          </a:p>
          <a:p>
            <a:pPr algn="just"/>
            <a:endParaRPr lang="lt-LT" dirty="0">
              <a:latin typeface="Times New Roman" panose="02020603050405020304" pitchFamily="18" charset="0"/>
              <a:cs typeface="Times New Roman" panose="02020603050405020304" pitchFamily="18" charset="0"/>
            </a:endParaRPr>
          </a:p>
        </p:txBody>
      </p:sp>
      <p:pic>
        <p:nvPicPr>
          <p:cNvPr id="7" name="Paveikslėlis 13">
            <a:extLst>
              <a:ext uri="{FF2B5EF4-FFF2-40B4-BE49-F238E27FC236}">
                <a16:creationId xmlns:a16="http://schemas.microsoft.com/office/drawing/2014/main" id="{9A9E8CCB-D65E-4994-8E45-CA68B5F053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6050" y="3325708"/>
            <a:ext cx="5148036" cy="3319572"/>
          </a:xfrm>
          <a:prstGeom prst="rect">
            <a:avLst/>
          </a:prstGeom>
          <a:ln>
            <a:solidFill>
              <a:srgbClr val="002060"/>
            </a:solidFill>
          </a:ln>
        </p:spPr>
      </p:pic>
    </p:spTree>
    <p:extLst>
      <p:ext uri="{BB962C8B-B14F-4D97-AF65-F5344CB8AC3E}">
        <p14:creationId xmlns:p14="http://schemas.microsoft.com/office/powerpoint/2010/main" val="59578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tačiakampis 4">
            <a:extLst>
              <a:ext uri="{FF2B5EF4-FFF2-40B4-BE49-F238E27FC236}">
                <a16:creationId xmlns:a16="http://schemas.microsoft.com/office/drawing/2014/main" id="{83D2FD5A-A7DA-4824-9B05-7E86BC712795}"/>
              </a:ext>
            </a:extLst>
          </p:cNvPr>
          <p:cNvSpPr/>
          <p:nvPr/>
        </p:nvSpPr>
        <p:spPr>
          <a:xfrm>
            <a:off x="287677" y="3800772"/>
            <a:ext cx="11694774" cy="1847636"/>
          </a:xfrm>
          <a:prstGeom prst="rect">
            <a:avLst/>
          </a:prstGeom>
          <a:solidFill>
            <a:schemeClr val="accent6">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b="1" dirty="0">
                <a:solidFill>
                  <a:schemeClr val="accent4">
                    <a:lumMod val="50000"/>
                  </a:schemeClr>
                </a:solidFill>
                <a:latin typeface="Times New Roman" panose="02020603050405020304" pitchFamily="18" charset="0"/>
                <a:cs typeface="Times New Roman" panose="02020603050405020304" pitchFamily="18" charset="0"/>
              </a:rPr>
              <a:t>Burnos higiena</a:t>
            </a:r>
            <a:r>
              <a:rPr lang="lt-LT" dirty="0">
                <a:solidFill>
                  <a:srgbClr val="7030A0"/>
                </a:solidFill>
                <a:latin typeface="Times New Roman" panose="02020603050405020304" pitchFamily="18" charset="0"/>
                <a:cs typeface="Times New Roman" panose="02020603050405020304" pitchFamily="18" charset="0"/>
              </a:rPr>
              <a:t>. Kad dantys mums kuo ilgiau tarnautų, turime tinkamai juos prižiūrėti. Burnos higienos procedūros padės išvengti dantų ėduonies, palaikys dantenas sveikas, todėl galėsite gerokai ilgiau džiaugtis nuosavais dantimis. Burnos higiena skirstoma į  profesionalią ir individualią (asmeninę). Profesionali burnos higiena atliekama odontologo kabinete. Šią procedūrą reikėtų atlikti du kartus per metus. Reguliarūs vizitai pas odontologą padės aptikti ėduonį pradiniuose vystymosi etapuose. Individuali (asmeninė) burnos higiena atliekama du kartus per dieną:  ryte po pusryčių; vakare prieš miegą.</a:t>
            </a:r>
          </a:p>
        </p:txBody>
      </p:sp>
      <p:sp>
        <p:nvSpPr>
          <p:cNvPr id="5" name="Stačiakampis 7">
            <a:extLst>
              <a:ext uri="{FF2B5EF4-FFF2-40B4-BE49-F238E27FC236}">
                <a16:creationId xmlns:a16="http://schemas.microsoft.com/office/drawing/2014/main" id="{FAE9C73E-07CB-42E0-952E-5B72CBEE0389}"/>
              </a:ext>
            </a:extLst>
          </p:cNvPr>
          <p:cNvSpPr/>
          <p:nvPr/>
        </p:nvSpPr>
        <p:spPr>
          <a:xfrm>
            <a:off x="287677" y="421560"/>
            <a:ext cx="8570574" cy="3095626"/>
          </a:xfrm>
          <a:prstGeom prst="rect">
            <a:avLst/>
          </a:prstGeom>
          <a:solidFill>
            <a:schemeClr val="accent6">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sz="1800" dirty="0">
                <a:solidFill>
                  <a:srgbClr val="002060"/>
                </a:solidFill>
                <a:latin typeface="Times New Roman" panose="02020603050405020304" pitchFamily="18" charset="0"/>
                <a:cs typeface="Times New Roman" panose="02020603050405020304" pitchFamily="18" charset="0"/>
              </a:rPr>
              <a:t>Dėl apnašų kaupimosi apie dantį pirmiausia vystosi </a:t>
            </a:r>
            <a:r>
              <a:rPr lang="lt-LT" sz="1800" b="1" dirty="0">
                <a:solidFill>
                  <a:srgbClr val="0070C0"/>
                </a:solidFill>
                <a:latin typeface="Times New Roman" panose="02020603050405020304" pitchFamily="18" charset="0"/>
                <a:cs typeface="Times New Roman" panose="02020603050405020304" pitchFamily="18" charset="0"/>
              </a:rPr>
              <a:t>dantenų uždegimas (</a:t>
            </a:r>
            <a:r>
              <a:rPr lang="lt-LT" sz="1800" b="1" dirty="0" err="1">
                <a:solidFill>
                  <a:srgbClr val="0070C0"/>
                </a:solidFill>
                <a:latin typeface="Times New Roman" panose="02020603050405020304" pitchFamily="18" charset="0"/>
                <a:cs typeface="Times New Roman" panose="02020603050405020304" pitchFamily="18" charset="0"/>
              </a:rPr>
              <a:t>gingivitas</a:t>
            </a:r>
            <a:r>
              <a:rPr lang="lt-LT" sz="1800" b="1" dirty="0">
                <a:solidFill>
                  <a:srgbClr val="0070C0"/>
                </a:solidFill>
                <a:latin typeface="Times New Roman" panose="02020603050405020304" pitchFamily="18" charset="0"/>
                <a:cs typeface="Times New Roman" panose="02020603050405020304" pitchFamily="18" charset="0"/>
              </a:rPr>
              <a:t>)</a:t>
            </a:r>
            <a:r>
              <a:rPr lang="lt-LT" sz="1800" dirty="0">
                <a:solidFill>
                  <a:srgbClr val="0070C0"/>
                </a:solidFill>
                <a:latin typeface="Times New Roman" panose="02020603050405020304" pitchFamily="18" charset="0"/>
                <a:cs typeface="Times New Roman" panose="02020603050405020304" pitchFamily="18" charset="0"/>
              </a:rPr>
              <a:t>, </a:t>
            </a:r>
            <a:r>
              <a:rPr lang="lt-LT" sz="1800" dirty="0">
                <a:solidFill>
                  <a:srgbClr val="002060"/>
                </a:solidFill>
                <a:latin typeface="Times New Roman" panose="02020603050405020304" pitchFamily="18" charset="0"/>
                <a:cs typeface="Times New Roman" panose="02020603050405020304" pitchFamily="18" charset="0"/>
              </a:rPr>
              <a:t>kuris pasireiškia kraujavimu iš dantenų (pvz., valantis dantis). Dažnai žmonės išsigąsta tokio kraujavimo ir nebevalo dantų, taip padarydami didelę klaidą, nes būtent apnašos ir yra kraujavimo priežastis. Apnašoms mineralizuojantis formuojasi vaidinamieji konkrementai, arba dantų akmenys, kurie pažeidžia gilesnius </a:t>
            </a:r>
            <a:r>
              <a:rPr lang="lt-LT" sz="1800" dirty="0" err="1">
                <a:solidFill>
                  <a:srgbClr val="002060"/>
                </a:solidFill>
                <a:latin typeface="Times New Roman" panose="02020603050405020304" pitchFamily="18" charset="0"/>
                <a:cs typeface="Times New Roman" panose="02020603050405020304" pitchFamily="18" charset="0"/>
              </a:rPr>
              <a:t>periodonto</a:t>
            </a:r>
            <a:r>
              <a:rPr lang="lt-LT" sz="1800" dirty="0">
                <a:solidFill>
                  <a:srgbClr val="002060"/>
                </a:solidFill>
                <a:latin typeface="Times New Roman" panose="02020603050405020304" pitchFamily="18" charset="0"/>
                <a:cs typeface="Times New Roman" panose="02020603050405020304" pitchFamily="18" charset="0"/>
              </a:rPr>
              <a:t> audinius. Pažeidžiamas ir ima nykti </a:t>
            </a:r>
            <a:r>
              <a:rPr lang="lt-LT" sz="1800" dirty="0" err="1">
                <a:solidFill>
                  <a:srgbClr val="002060"/>
                </a:solidFill>
                <a:latin typeface="Times New Roman" panose="02020603050405020304" pitchFamily="18" charset="0"/>
                <a:cs typeface="Times New Roman" panose="02020603050405020304" pitchFamily="18" charset="0"/>
              </a:rPr>
              <a:t>periodonto</a:t>
            </a:r>
            <a:r>
              <a:rPr lang="lt-LT" sz="1800" dirty="0">
                <a:solidFill>
                  <a:srgbClr val="002060"/>
                </a:solidFill>
                <a:latin typeface="Times New Roman" panose="02020603050405020304" pitchFamily="18" charset="0"/>
                <a:cs typeface="Times New Roman" panose="02020603050405020304" pitchFamily="18" charset="0"/>
              </a:rPr>
              <a:t> raištis, dantenos atšoka nuo dantų, susidaro vadinamosios </a:t>
            </a:r>
            <a:r>
              <a:rPr lang="lt-LT" sz="1800" dirty="0" err="1">
                <a:solidFill>
                  <a:srgbClr val="002060"/>
                </a:solidFill>
                <a:latin typeface="Times New Roman" panose="02020603050405020304" pitchFamily="18" charset="0"/>
                <a:cs typeface="Times New Roman" panose="02020603050405020304" pitchFamily="18" charset="0"/>
              </a:rPr>
              <a:t>periodonto</a:t>
            </a:r>
            <a:r>
              <a:rPr lang="lt-LT" sz="1800" dirty="0">
                <a:solidFill>
                  <a:srgbClr val="002060"/>
                </a:solidFill>
                <a:latin typeface="Times New Roman" panose="02020603050405020304" pitchFamily="18" charset="0"/>
                <a:cs typeface="Times New Roman" panose="02020603050405020304" pitchFamily="18" charset="0"/>
              </a:rPr>
              <a:t> kišenės, kuriose kaupiasi bakterijos, minkštos dantų apnašos, akmenys. Dantenas paspaudus, iš kišenių veržiasi pūliai. Ima tirpti žandikaulio kaulas, dantenos gali nuslinkti nuo dantų tiek, kiek nutirpo kaulas, tuomet dantys atrodo išilgėję, pradeda klibėti ir netgi savaime iškrenta.</a:t>
            </a:r>
            <a:endParaRPr lang="lt-LT" dirty="0">
              <a:solidFill>
                <a:srgbClr val="002060"/>
              </a:solidFill>
              <a:latin typeface="Times New Roman" panose="02020603050405020304" pitchFamily="18" charset="0"/>
              <a:cs typeface="Times New Roman" panose="02020603050405020304" pitchFamily="18" charset="0"/>
            </a:endParaRPr>
          </a:p>
        </p:txBody>
      </p:sp>
      <p:pic>
        <p:nvPicPr>
          <p:cNvPr id="7" name="Paveikslėlis 8">
            <a:extLst>
              <a:ext uri="{FF2B5EF4-FFF2-40B4-BE49-F238E27FC236}">
                <a16:creationId xmlns:a16="http://schemas.microsoft.com/office/drawing/2014/main" id="{68CF41A3-5182-49D5-BA72-0EB1F8272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17" y="5837385"/>
            <a:ext cx="800041" cy="745076"/>
          </a:xfrm>
          <a:prstGeom prst="rect">
            <a:avLst/>
          </a:prstGeom>
        </p:spPr>
      </p:pic>
      <p:sp>
        <p:nvSpPr>
          <p:cNvPr id="8" name="TextBox 7">
            <a:extLst>
              <a:ext uri="{FF2B5EF4-FFF2-40B4-BE49-F238E27FC236}">
                <a16:creationId xmlns:a16="http://schemas.microsoft.com/office/drawing/2014/main" id="{60F5BC5A-1994-4AFF-A533-DAAF69364DA1}"/>
              </a:ext>
            </a:extLst>
          </p:cNvPr>
          <p:cNvSpPr txBox="1"/>
          <p:nvPr/>
        </p:nvSpPr>
        <p:spPr>
          <a:xfrm>
            <a:off x="1296666" y="5837385"/>
            <a:ext cx="3676173" cy="613373"/>
          </a:xfrm>
          <a:prstGeom prst="rect">
            <a:avLst/>
          </a:prstGeom>
          <a:noFill/>
        </p:spPr>
        <p:txBody>
          <a:bodyPr wrap="square">
            <a:spAutoFit/>
          </a:bodyPr>
          <a:lstStyle/>
          <a:p>
            <a:pPr>
              <a:lnSpc>
                <a:spcPct val="107000"/>
              </a:lnSpc>
              <a:spcAft>
                <a:spcPts val="800"/>
              </a:spcAft>
              <a:buNone/>
            </a:pPr>
            <a:r>
              <a:rPr lang="en-US" sz="800" dirty="0">
                <a:effectLst/>
                <a:latin typeface="Calibri" panose="020F0502020204030204" pitchFamily="34" charset="0"/>
                <a:ea typeface="Calibri" panose="020F0502020204030204" pitchFamily="34" charset="0"/>
                <a:cs typeface="Arial" panose="020B0604020202020204" pitchFamily="34" charset="0"/>
              </a:rPr>
              <a:t>Rita Kleinauskienė</a:t>
            </a:r>
            <a:br>
              <a:rPr lang="lt-LT" sz="800" dirty="0">
                <a:effectLst/>
                <a:latin typeface="Calibri" panose="020F0502020204030204" pitchFamily="34" charset="0"/>
                <a:ea typeface="Calibri" panose="020F0502020204030204" pitchFamily="34" charset="0"/>
                <a:cs typeface="Arial" panose="020B0604020202020204" pitchFamily="34" charset="0"/>
              </a:rPr>
            </a:br>
            <a:r>
              <a:rPr lang="lt-LT" sz="800" dirty="0">
                <a:effectLst/>
                <a:latin typeface="Calibri" panose="020F0502020204030204" pitchFamily="34" charset="0"/>
                <a:ea typeface="Calibri" panose="020F0502020204030204" pitchFamily="34" charset="0"/>
                <a:cs typeface="Arial" panose="020B0604020202020204" pitchFamily="34" charset="0"/>
              </a:rPr>
              <a:t>Visuomenės sveikatos specialistė, vykdanti sveikatos priežiūrą mokykloje</a:t>
            </a:r>
            <a:br>
              <a:rPr lang="lt-LT" sz="800" dirty="0">
                <a:latin typeface="Calibri" panose="020F0502020204030204" pitchFamily="34" charset="0"/>
                <a:ea typeface="Calibri" panose="020F0502020204030204" pitchFamily="34" charset="0"/>
                <a:cs typeface="Arial" panose="020B0604020202020204" pitchFamily="34" charset="0"/>
              </a:rPr>
            </a:br>
            <a:r>
              <a:rPr lang="lt-LT" sz="800" dirty="0">
                <a:effectLst/>
                <a:latin typeface="Calibri" panose="020F0502020204030204" pitchFamily="34" charset="0"/>
                <a:ea typeface="Calibri" panose="020F0502020204030204" pitchFamily="34" charset="0"/>
                <a:cs typeface="Arial" panose="020B0604020202020204" pitchFamily="34" charset="0"/>
              </a:rPr>
              <a:t>Varpo g. 9-2, Šiauliai </a:t>
            </a:r>
            <a:br>
              <a:rPr lang="lt-LT" sz="800" dirty="0">
                <a:effectLst/>
                <a:latin typeface="Calibri" panose="020F0502020204030204" pitchFamily="34" charset="0"/>
                <a:ea typeface="Calibri" panose="020F0502020204030204" pitchFamily="34" charset="0"/>
                <a:cs typeface="Arial" panose="020B0604020202020204" pitchFamily="34" charset="0"/>
              </a:rPr>
            </a:br>
            <a:r>
              <a:rPr lang="lt-LT" sz="800" dirty="0">
                <a:effectLst/>
                <a:latin typeface="Calibri" panose="020F0502020204030204" pitchFamily="34" charset="0"/>
                <a:ea typeface="Calibri" panose="020F0502020204030204" pitchFamily="34" charset="0"/>
                <a:cs typeface="Arial" panose="020B0604020202020204" pitchFamily="34" charset="0"/>
              </a:rPr>
              <a:t>rita.kleinauskiene@sveikatos-biuras.lt</a:t>
            </a:r>
            <a:endParaRPr lang="en-US" sz="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aveikslėlis 5" descr="Pagrindinis | HI">
            <a:extLst>
              <a:ext uri="{FF2B5EF4-FFF2-40B4-BE49-F238E27FC236}">
                <a16:creationId xmlns:a16="http://schemas.microsoft.com/office/drawing/2014/main" id="{C57F96C6-F4EA-4A2F-BE64-2278E22AD4C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2627" y="6448949"/>
            <a:ext cx="1026771" cy="324299"/>
          </a:xfrm>
          <a:prstGeom prst="rect">
            <a:avLst/>
          </a:prstGeom>
          <a:noFill/>
          <a:ln>
            <a:noFill/>
          </a:ln>
        </p:spPr>
      </p:pic>
      <p:sp>
        <p:nvSpPr>
          <p:cNvPr id="10" name="TextBox 9">
            <a:extLst>
              <a:ext uri="{FF2B5EF4-FFF2-40B4-BE49-F238E27FC236}">
                <a16:creationId xmlns:a16="http://schemas.microsoft.com/office/drawing/2014/main" id="{7D0B3887-09DA-418C-AEC8-F73E785B0F40}"/>
              </a:ext>
            </a:extLst>
          </p:cNvPr>
          <p:cNvSpPr txBox="1"/>
          <p:nvPr/>
        </p:nvSpPr>
        <p:spPr>
          <a:xfrm>
            <a:off x="116227" y="6639735"/>
            <a:ext cx="1361414" cy="218265"/>
          </a:xfrm>
          <a:prstGeom prst="rect">
            <a:avLst/>
          </a:prstGeom>
          <a:noFill/>
        </p:spPr>
        <p:txBody>
          <a:bodyPr wrap="square">
            <a:spAutoFit/>
          </a:bodyPr>
          <a:lstStyle/>
          <a:p>
            <a:pPr>
              <a:lnSpc>
                <a:spcPct val="107000"/>
              </a:lnSpc>
              <a:spcAft>
                <a:spcPts val="800"/>
              </a:spcAft>
            </a:pPr>
            <a:r>
              <a:rPr lang="lt-LT" sz="800" dirty="0">
                <a:effectLst/>
                <a:latin typeface="Calibri" panose="020F0502020204030204" pitchFamily="34" charset="0"/>
                <a:ea typeface="Calibri" panose="020F0502020204030204" pitchFamily="34" charset="0"/>
                <a:cs typeface="Arial" panose="020B0604020202020204" pitchFamily="34" charset="0"/>
              </a:rPr>
              <a:t>Parengta pagal medžiagą</a:t>
            </a:r>
            <a:endParaRPr lang="en-US" sz="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7B7E4AC6-084B-4485-89E6-72BCD2765727}"/>
              </a:ext>
            </a:extLst>
          </p:cNvPr>
          <p:cNvPicPr>
            <a:picLocks noChangeAspect="1"/>
          </p:cNvPicPr>
          <p:nvPr/>
        </p:nvPicPr>
        <p:blipFill>
          <a:blip r:embed="rId4"/>
          <a:stretch>
            <a:fillRect/>
          </a:stretch>
        </p:blipFill>
        <p:spPr>
          <a:xfrm>
            <a:off x="9118617" y="421560"/>
            <a:ext cx="2785706" cy="2605087"/>
          </a:xfrm>
          <a:prstGeom prst="rect">
            <a:avLst/>
          </a:prstGeom>
        </p:spPr>
      </p:pic>
    </p:spTree>
    <p:extLst>
      <p:ext uri="{BB962C8B-B14F-4D97-AF65-F5344CB8AC3E}">
        <p14:creationId xmlns:p14="http://schemas.microsoft.com/office/powerpoint/2010/main" val="3576144416"/>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TotalTime>
  <Words>669</Words>
  <Application>Microsoft Office PowerPoint</Application>
  <PresentationFormat>Plačiaekranė</PresentationFormat>
  <Paragraphs>15</Paragraphs>
  <Slides>4</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4</vt:i4>
      </vt:variant>
    </vt:vector>
  </HeadingPairs>
  <TitlesOfParts>
    <vt:vector size="9" baseType="lpstr">
      <vt:lpstr>Arial</vt:lpstr>
      <vt:lpstr>Calibri</vt:lpstr>
      <vt:lpstr>Calibri Light</vt:lpstr>
      <vt:lpstr>Times New Roman</vt:lpstr>
      <vt:lpstr>„Office“ tema</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Sveikatos-biuras Sveikatos-biuras</dc:creator>
  <cp:lastModifiedBy>Sveikatos-biuras Sveikatos-biuras</cp:lastModifiedBy>
  <cp:revision>10</cp:revision>
  <dcterms:created xsi:type="dcterms:W3CDTF">2025-06-09T07:52:35Z</dcterms:created>
  <dcterms:modified xsi:type="dcterms:W3CDTF">2025-06-12T12:39:10Z</dcterms:modified>
</cp:coreProperties>
</file>