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</p:sldIdLst>
  <p:sldSz cx="6858000" cy="9906000" type="A4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60"/>
  </p:normalViewPr>
  <p:slideViewPr>
    <p:cSldViewPr snapToGrid="0">
      <p:cViewPr>
        <p:scale>
          <a:sx n="100" d="100"/>
          <a:sy n="100" d="100"/>
        </p:scale>
        <p:origin x="1044" y="-2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0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2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8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4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7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8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4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8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9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90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DB585-DB0E-42F7-9319-4A9A6A4C1617}" type="datetimeFigureOut">
              <a:rPr lang="en-US" smtClean="0"/>
              <a:t>3/25/2025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62EE9-A32E-4DF3-82E3-C1E7DC14E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A3885B29-71CD-5988-3819-C4B583905F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22939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4B96E-2862-493D-A055-CE9A9D4582F1}"/>
              </a:ext>
            </a:extLst>
          </p:cNvPr>
          <p:cNvSpPr/>
          <p:nvPr/>
        </p:nvSpPr>
        <p:spPr>
          <a:xfrm>
            <a:off x="152399" y="2467485"/>
            <a:ext cx="6426200" cy="715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700"/>
              </a:spcAft>
            </a:pP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Vienas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svarbiausių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nuostabiausių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žmogaus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jutiminių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organų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rega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Geras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regėjimas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mums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svarbus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Mokslininkai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įrodė</a:t>
            </a:r>
            <a:r>
              <a:rPr lang="en-US" sz="9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90%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informacijos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žmonės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gauna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savo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akimis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Regėjimo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organas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vienas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sudėtingiausių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mūsų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organizme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Akį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kontroliuoja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“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greiti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raumenys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atlikti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daugiau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120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judesių-vibracijų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per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sekundę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net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jos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sutelktos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vieną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tašką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Šie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kiti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faktai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apie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regėjimą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daro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didelį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poveikį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mūsų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gebėjimui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matyti</a:t>
            </a:r>
            <a:r>
              <a:rPr lang="en-US" sz="9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480357-1B23-4805-B1FC-69CC0E63D4E7}"/>
              </a:ext>
            </a:extLst>
          </p:cNvPr>
          <p:cNvSpPr/>
          <p:nvPr/>
        </p:nvSpPr>
        <p:spPr>
          <a:xfrm>
            <a:off x="152400" y="4373112"/>
            <a:ext cx="6426200" cy="2281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700"/>
              </a:spcAft>
            </a:pPr>
            <a:b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dažniausiai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kenčia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žvairumo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įvairių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įgimtų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patologijų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refrakcijos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sutrikimų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trumparegystės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astigmatizmo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toliaregystės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Tėveliai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turėtų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nuolat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stebėti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savo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atkreipti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dėmesį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tai,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nėra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požymių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galinčių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rodyti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silpną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silpstantį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lt-LT" sz="900" kern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 būt</a:t>
            </a:r>
            <a:r>
              <a:rPr lang="en-US" sz="900" kern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skundžiasi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jam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skauda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kokį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nors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objektą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žvelgia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tiesiai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o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veido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puse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požymiai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rodyti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vienokį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kitokį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pablogėjimą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augant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atsiranda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t-LT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papildomų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veiksnių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veikiančių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tai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kompiuteris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mobilieji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telefonai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skaitmeninių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žaidimų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aparatai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iki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susiformavusioms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akytėms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padaroma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didelė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žala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šiais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įrenginiais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laiko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praleidžiantiems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padidėja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trumparegystės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atsiradimo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progresavimo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rizika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Dabar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ypač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plinta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trumparegystė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tarp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mokyklinio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amžiaus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vaikų,nes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žiūrint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kompiuterio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ekraną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akys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pavargsta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greičiau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Kiekvienas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simbolis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raidė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paveiksliukas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kt.)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kompiuterio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monitoriuje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sudarytas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mažyčių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taškelių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nėra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vientisas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kaip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spausdintame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tekste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Dėl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to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tekstas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mirga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o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žiūrėjimas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vargina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ypač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kai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kompiuterio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monitorių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žiūrima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lt-LT" sz="900" dirty="0"/>
          </a:p>
          <a:p>
            <a:pPr algn="just">
              <a:lnSpc>
                <a:spcPct val="115000"/>
              </a:lnSpc>
              <a:spcAft>
                <a:spcPts val="1700"/>
              </a:spcAft>
            </a:pPr>
            <a:endParaRPr lang="lt-LT" sz="11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BFF8C5-E59E-4804-8A6E-EB196A1188BB}"/>
              </a:ext>
            </a:extLst>
          </p:cNvPr>
          <p:cNvSpPr/>
          <p:nvPr/>
        </p:nvSpPr>
        <p:spPr>
          <a:xfrm>
            <a:off x="152400" y="4302326"/>
            <a:ext cx="6273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Vaikų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regėjimo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problemos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kuriomis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dažniausiai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susiduria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gydytojai</a:t>
            </a:r>
            <a:endParaRPr lang="lt-LT" sz="11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786A86-3411-4F6D-9E12-EF8B1DC623E2}"/>
              </a:ext>
            </a:extLst>
          </p:cNvPr>
          <p:cNvSpPr/>
          <p:nvPr/>
        </p:nvSpPr>
        <p:spPr>
          <a:xfrm>
            <a:off x="152400" y="6261706"/>
            <a:ext cx="64262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t-LT" sz="900" dirty="0">
                <a:latin typeface="Arial" panose="020B0604020202020204" pitchFamily="34" charset="0"/>
                <a:cs typeface="Arial" panose="020B0604020202020204" pitchFamily="34" charset="0"/>
              </a:rPr>
              <a:t>Vaiko kambaryje apsieikite be televizoriaus, o kompiuterinių žaidimų laiką kontroliuokite ir griežtai ribokite. Vaikams iki dvejų metų televizorius ir kompiuteris turėtų būti </a:t>
            </a:r>
            <a:r>
              <a:rPr lang="lt-LT" sz="900" dirty="0" err="1">
                <a:latin typeface="Arial" panose="020B0604020202020204" pitchFamily="34" charset="0"/>
                <a:cs typeface="Arial" panose="020B0604020202020204" pitchFamily="34" charset="0"/>
              </a:rPr>
              <a:t>tabu</a:t>
            </a:r>
            <a:r>
              <a:rPr lang="lt-LT" sz="900" dirty="0">
                <a:latin typeface="Arial" panose="020B0604020202020204" pitchFamily="34" charset="0"/>
                <a:cs typeface="Arial" panose="020B0604020202020204" pitchFamily="34" charset="0"/>
              </a:rPr>
              <a:t>, o 2–5 metų vaikams šis laikas turi būti ribojamas iki 1 val. per dieną. Mokyklinio amžiaus vaikui rekomenduojama dirbti kompiuteriu ne ilgiau kaip 2 valandas per dieną darant pertraukas kas dešimt arba dvidešimt minučių, priklausomai nuo amžiaus. Po darbo, žaidimų kompiuteriu rekomenduojama 2-3 valandas nežiūrėti televizijos laidų. Neleisti žaisti kompiuteriu, kai vaikas serga.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77F2EB-9E06-4ED4-B5FB-A8D46427F4B7}"/>
              </a:ext>
            </a:extLst>
          </p:cNvPr>
          <p:cNvSpPr/>
          <p:nvPr/>
        </p:nvSpPr>
        <p:spPr>
          <a:xfrm>
            <a:off x="152400" y="3238955"/>
            <a:ext cx="6426200" cy="1037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700"/>
              </a:spcAft>
            </a:pPr>
            <a:r>
              <a:rPr lang="lt-LT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Plačiai paplitus kompiuteriams, mobiliesiems telefonams, regėjimas prastėja vis jaunesniems žmonėms ir kasmet daugėja žmonių, turinčių regėjimo problemų. Labiausiai paplitusi akių liga – </a:t>
            </a:r>
            <a:r>
              <a:rPr lang="lt-LT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miopija</a:t>
            </a:r>
            <a:r>
              <a:rPr lang="lt-LT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(trumparegystė). Tai būsena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lt-LT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kai žmogus blogai mato tolimus daiktus. </a:t>
            </a:r>
            <a:r>
              <a:rPr lang="lt-LT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Miopijai</a:t>
            </a:r>
            <a:r>
              <a:rPr lang="lt-LT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būdingi simptomai: mirgėjimas akyse, galvos skausmas, neryškus tolimas ir ryškus artimas vaizdas, į tolį žiūrima prisimerkus,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</a:t>
            </a:r>
            <a:r>
              <a:rPr lang="lt-LT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ėl</a:t>
            </a:r>
            <a:r>
              <a:rPr lang="lt-LT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akys greitai nuvargsta. Kasdieninis </a:t>
            </a:r>
            <a:r>
              <a:rPr lang="lt-LT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sedėjimas</a:t>
            </a:r>
            <a:r>
              <a:rPr lang="lt-LT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prie televizoriaus bei nuolatinis darbas kompiuteriu  labai apkrauna akių raumenis. Akių nervai itin jautriai reaguoją į šių prietaisų siunčiamus impulsus, todėl po truputį ima silpnėti regėjimas.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614570-0A2E-4426-9436-53E6F771BFF1}"/>
              </a:ext>
            </a:extLst>
          </p:cNvPr>
          <p:cNvSpPr/>
          <p:nvPr/>
        </p:nvSpPr>
        <p:spPr>
          <a:xfrm>
            <a:off x="152400" y="7106330"/>
            <a:ext cx="5740400" cy="241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700"/>
              </a:spcAft>
            </a:pPr>
            <a:r>
              <a:rPr lang="en-US" sz="9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Profilaktinės</a:t>
            </a:r>
            <a:r>
              <a:rPr lang="en-US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priemonės</a:t>
            </a:r>
            <a:r>
              <a:rPr lang="en-US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lt-LT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padedančios</a:t>
            </a:r>
            <a:r>
              <a:rPr lang="en-US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kuo</a:t>
            </a:r>
            <a:r>
              <a:rPr lang="en-US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ilgiau</a:t>
            </a:r>
            <a:r>
              <a:rPr lang="en-US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išlaikyti</a:t>
            </a:r>
            <a:r>
              <a:rPr lang="en-US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gerą</a:t>
            </a:r>
            <a:r>
              <a:rPr lang="en-US" sz="9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regėjimą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99D0A2-2733-4EFC-ACD4-D34B507DCA39}"/>
              </a:ext>
            </a:extLst>
          </p:cNvPr>
          <p:cNvSpPr/>
          <p:nvPr/>
        </p:nvSpPr>
        <p:spPr>
          <a:xfrm>
            <a:off x="152400" y="7407472"/>
            <a:ext cx="5822950" cy="1134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450"/>
              </a:spcAft>
              <a:buFont typeface="Symbol" panose="05050102010706020507" pitchFamily="18" charset="2"/>
              <a:buChar char=""/>
            </a:pP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Neskaitykite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važiuojant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automobiliu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autobusu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taip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pat –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gulint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prasto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apšvietimo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solidFill>
                <a:srgbClr val="2C2C2C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Font typeface="Symbol" panose="05050102010706020507" pitchFamily="18" charset="2"/>
              <a:buChar char=""/>
            </a:pP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Ribokite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televizoriaus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žiūrėjimo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bei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darbo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kompiuteriu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laiką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solidFill>
                <a:srgbClr val="2C2C2C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Font typeface="Symbol" panose="05050102010706020507" pitchFamily="18" charset="2"/>
              <a:buChar char=""/>
            </a:pP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Nežaiskite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kompiuterinių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žaidimų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ribokite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naršymo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internete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laiką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solidFill>
                <a:srgbClr val="2C2C2C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Font typeface="Symbol" panose="05050102010706020507" pitchFamily="18" charset="2"/>
              <a:buChar char=""/>
            </a:pP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Nežaiskite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žaidimų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esančių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mobiliuosiuose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telefonuose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solidFill>
                <a:srgbClr val="2C2C2C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Font typeface="Symbol" panose="05050102010706020507" pitchFamily="18" charset="2"/>
              <a:buChar char=""/>
            </a:pP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Akių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mankšta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sustiprina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net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silpną</a:t>
            </a:r>
            <a:r>
              <a:rPr lang="en-US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9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regėjimą</a:t>
            </a:r>
            <a:r>
              <a:rPr lang="lt-LT" sz="9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lt-LT" sz="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7BB900-B311-4188-8B42-200F90E08BAA}"/>
              </a:ext>
            </a:extLst>
          </p:cNvPr>
          <p:cNvSpPr/>
          <p:nvPr/>
        </p:nvSpPr>
        <p:spPr>
          <a:xfrm>
            <a:off x="536575" y="9070360"/>
            <a:ext cx="63214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Akių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mankštos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pratimai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nuima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akių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įtampą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gerina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regėjimą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stiprina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akių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i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raumenis</a:t>
            </a:r>
            <a:r>
              <a:rPr lang="en-US" sz="1100" b="1" i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lt-LT" sz="11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DB5D86-509E-4F6F-A1A3-0EFC83F817E0}"/>
              </a:ext>
            </a:extLst>
          </p:cNvPr>
          <p:cNvSpPr/>
          <p:nvPr/>
        </p:nvSpPr>
        <p:spPr>
          <a:xfrm>
            <a:off x="454024" y="8978558"/>
            <a:ext cx="5822950" cy="445215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41B1AE-1425-4438-8583-657E6CC807A0}"/>
              </a:ext>
            </a:extLst>
          </p:cNvPr>
          <p:cNvSpPr/>
          <p:nvPr/>
        </p:nvSpPr>
        <p:spPr>
          <a:xfrm>
            <a:off x="1988120" y="90824"/>
            <a:ext cx="2475358" cy="4235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700"/>
              </a:spcAft>
            </a:pPr>
            <a:r>
              <a:rPr lang="lt-LT" sz="20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Akys </a:t>
            </a:r>
            <a:r>
              <a:rPr lang="en-US" sz="20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20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jų</a:t>
            </a:r>
            <a:r>
              <a:rPr lang="en-US" sz="20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priežiūr</a:t>
            </a:r>
            <a:r>
              <a:rPr lang="lt-LT" sz="20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endParaRPr lang="lt-LT" sz="20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utoShape 6" descr="Dry Eye in Children">
            <a:extLst>
              <a:ext uri="{FF2B5EF4-FFF2-40B4-BE49-F238E27FC236}">
                <a16:creationId xmlns:a16="http://schemas.microsoft.com/office/drawing/2014/main" id="{0A5F8653-A5F1-42BE-917E-F627C065CA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76600" y="51498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A388042-4695-434D-98F0-7782B5AA9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916" y="759523"/>
            <a:ext cx="2722165" cy="144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8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s 8">
            <a:extLst>
              <a:ext uri="{FF2B5EF4-FFF2-40B4-BE49-F238E27FC236}">
                <a16:creationId xmlns:a16="http://schemas.microsoft.com/office/drawing/2014/main" id="{3F891F33-698C-4C48-921B-D29C19112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263" y="8583481"/>
            <a:ext cx="1308100" cy="12182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2DB164-65DB-4A53-AAEC-90852D34927F}"/>
              </a:ext>
            </a:extLst>
          </p:cNvPr>
          <p:cNvSpPr txBox="1"/>
          <p:nvPr/>
        </p:nvSpPr>
        <p:spPr>
          <a:xfrm>
            <a:off x="1383638" y="9583446"/>
            <a:ext cx="4686300" cy="218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</a:t>
            </a:r>
            <a:r>
              <a:rPr lang="lt-L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Kleinauskienė</a:t>
            </a: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remiantis SMLPC medžiaga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B4C47B-64BC-4BEA-BA7A-37A5257BB8F9}"/>
              </a:ext>
            </a:extLst>
          </p:cNvPr>
          <p:cNvSpPr/>
          <p:nvPr/>
        </p:nvSpPr>
        <p:spPr>
          <a:xfrm>
            <a:off x="241928" y="1354609"/>
            <a:ext cx="5715000" cy="1900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greitai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mirksėkite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Stipriai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užmerkite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atmerkite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kartokite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tai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mažiausiai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Žiūrėkite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sekundžių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žemyn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staigiai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pakelkite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žvilgsnį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aukštyn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Pratimą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kartokite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mažiausia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Užmerkite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vieną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o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kitą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atmerkite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plačiai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Pratimą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atlike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abejomis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akimis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mažiausiai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 5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Galvą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laikykite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tiesiai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žiūrėkite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kairę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vėliau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dešinę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Pratimą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kartokite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mažiausiai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Žvelkite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tolį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sekundes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vėliau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sekundes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žiūrėkite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artimą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objektą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esantį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30 cm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atstumu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pvz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.: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pirštą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Pratimą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kartokite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mažiausiai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5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kartus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užmerktų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žvilgsnį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aplinkui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AC1FA2-D703-4F53-8801-165848CBBD3B}"/>
              </a:ext>
            </a:extLst>
          </p:cNvPr>
          <p:cNvSpPr/>
          <p:nvPr/>
        </p:nvSpPr>
        <p:spPr>
          <a:xfrm>
            <a:off x="241928" y="769424"/>
            <a:ext cx="63690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ilgo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darbo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kompiuteriu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neretai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jaučiate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akių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nuovargį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norint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jo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išvengti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reiktų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atlikti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šią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paprastą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akių</a:t>
            </a:r>
            <a:r>
              <a:rPr lang="en-US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u="sng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mankštą</a:t>
            </a:r>
            <a:r>
              <a:rPr lang="lt-LT" sz="1100" b="1" u="sng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</a:t>
            </a:r>
            <a:endParaRPr lang="lt-LT" sz="1100" b="1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C1F003-D06E-4278-A484-7A0BAB901596}"/>
              </a:ext>
            </a:extLst>
          </p:cNvPr>
          <p:cNvSpPr/>
          <p:nvPr/>
        </p:nvSpPr>
        <p:spPr>
          <a:xfrm>
            <a:off x="241928" y="3548535"/>
            <a:ext cx="66992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Svarbi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sąlyga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norint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išsaugoti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akis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ir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palaikyti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jų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funkcijas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yra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taisyklinga</a:t>
            </a:r>
            <a:r>
              <a:rPr lang="en-US" sz="1100" b="1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100" b="1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mityba</a:t>
            </a:r>
            <a:endParaRPr lang="lt-LT" sz="11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E70D20-BD30-4FA9-8A04-DDAF3A4200ED}"/>
              </a:ext>
            </a:extLst>
          </p:cNvPr>
          <p:cNvSpPr/>
          <p:nvPr/>
        </p:nvSpPr>
        <p:spPr>
          <a:xfrm>
            <a:off x="106064" y="4022572"/>
            <a:ext cx="6504914" cy="1515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700"/>
              </a:spcAf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Reikėtų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vartoti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cukraus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kenkia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lęšiukui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Žinotina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tai,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bloga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mityba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didina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kataraktos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tinklainės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degeneracijos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tikimybę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vartokite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gyvulinių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riebalų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venkite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druskos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Daugiau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skysčių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rinkitės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rupių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gaminius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Daugiau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valgykite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morkų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špinatų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pomidorų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vartokite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maisto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papildų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sudėtyje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yra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vitaminų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A, C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mėlynių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ekstrakto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liuteino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Regėjimui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gerinti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patartina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valgyti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migdolų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bruknių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erškėtuogių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šermukšnių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vaisių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žalias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daržoves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taip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pat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įvairių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žolių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pavasarinės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dilgelės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lapų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krapų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teigiamos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įtakos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2–3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valandas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per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dieną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trunkantys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judrūs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žaidimai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lauke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Tada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akys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reikiamo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deguonies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aplinkos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dėl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pagerėjusios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kraujotakos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Šiais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laikais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mokyklinio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amžiaus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pamokų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ruoša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užima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nemenką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laisvalaikio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dalį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todėl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rekomenduotina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ruošiant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darbus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daryti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pertraukas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kas 1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valandą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 15 min., o kas 3 val.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pertrauka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turėtų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būti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trumpesnė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valanda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ją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praleidžiant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lauke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gryname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ore.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568B25-9A1B-49A0-BFB7-F24D6CECE19F}"/>
              </a:ext>
            </a:extLst>
          </p:cNvPr>
          <p:cNvSpPr/>
          <p:nvPr/>
        </p:nvSpPr>
        <p:spPr>
          <a:xfrm>
            <a:off x="106064" y="5595288"/>
            <a:ext cx="6499820" cy="400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700"/>
              </a:spcAft>
            </a:pP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tikrinti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profilaktiškai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pas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specialistus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vykdyti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šeimos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gydytojų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rekomendacijas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net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jei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tėvams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atrodo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9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gera</a:t>
            </a:r>
            <a:r>
              <a:rPr lang="en-US" sz="9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E1FFB3-B969-423C-8BDC-621290A30296}"/>
              </a:ext>
            </a:extLst>
          </p:cNvPr>
          <p:cNvSpPr/>
          <p:nvPr/>
        </p:nvSpPr>
        <p:spPr>
          <a:xfrm>
            <a:off x="846103" y="6862740"/>
            <a:ext cx="5223835" cy="1319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700"/>
              </a:spcAft>
            </a:pP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Akių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pratimų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reikšmė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regėjimui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pagerinti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neabejotina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Tačiau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pratimai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turi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būti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atliekami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sistemingai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pageidautina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kasdien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Padeda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ne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tik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mechaninis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pratimų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lt-LT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atlikimas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bet ne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mažiau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svarbus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psichologinis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žmogaus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nusiteikimas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tai man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padės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matyti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geriau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b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Mokslininkai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ištyrė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kad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būnant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lauke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žmogaus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organizme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gaminamos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medžiagos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kurios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stabdo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trumparegystės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progresavimą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Todėl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vaikams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paaugliams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suaugusiems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labai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naudingas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judėjimas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gryname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ore.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Akys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atsipalaiduoja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ilsisi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stiprėja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regėjimas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būdami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lauke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jūs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žiūrite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natūralioje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šviesoje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į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įvairius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tolimesnius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 err="1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objektus</a:t>
            </a:r>
            <a:r>
              <a:rPr lang="en-US" sz="1000" kern="0" dirty="0">
                <a:solidFill>
                  <a:srgbClr val="2C2C2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lt-LT" sz="10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A6E0D-E751-43AF-964A-7011CC6F2AB4}"/>
              </a:ext>
            </a:extLst>
          </p:cNvPr>
          <p:cNvSpPr/>
          <p:nvPr/>
        </p:nvSpPr>
        <p:spPr>
          <a:xfrm>
            <a:off x="612278" y="6752113"/>
            <a:ext cx="5691484" cy="1515121"/>
          </a:xfrm>
          <a:prstGeom prst="rect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925521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5658</TotalTime>
  <Words>976</Words>
  <Application>Microsoft Office PowerPoint</Application>
  <PresentationFormat>A4 formatas (210x297 mm)</PresentationFormat>
  <Paragraphs>26</Paragraphs>
  <Slides>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„Office“ tema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Sveikatos-biuras Sveikatos-biuras</dc:creator>
  <cp:lastModifiedBy>Sveikatos-biuras Sveikatos-biuras</cp:lastModifiedBy>
  <cp:revision>33</cp:revision>
  <cp:lastPrinted>2025-03-25T12:46:37Z</cp:lastPrinted>
  <dcterms:created xsi:type="dcterms:W3CDTF">2024-10-18T08:42:07Z</dcterms:created>
  <dcterms:modified xsi:type="dcterms:W3CDTF">2025-03-25T12:51:13Z</dcterms:modified>
</cp:coreProperties>
</file>