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60"/>
  </p:normalViewPr>
  <p:slideViewPr>
    <p:cSldViewPr snapToGrid="0">
      <p:cViewPr>
        <p:scale>
          <a:sx n="87" d="100"/>
          <a:sy n="87" d="100"/>
        </p:scale>
        <p:origin x="13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0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2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8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4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7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8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4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8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9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DB585-DB0E-42F7-9319-4A9A6A4C161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5E1D97-2BBC-48B5-BECB-67B89058EE69}"/>
              </a:ext>
            </a:extLst>
          </p:cNvPr>
          <p:cNvSpPr/>
          <p:nvPr/>
        </p:nvSpPr>
        <p:spPr>
          <a:xfrm>
            <a:off x="44450" y="1814165"/>
            <a:ext cx="67183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ankstyvuoju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periodu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ypač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sparčiai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vystosi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Kasdieną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organizmas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sukuria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daugiau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milijardą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naujų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ląstelių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greitas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augimas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reikalauja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kokybiškų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lt-LT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Vaikams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reikalingas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balansas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natūralių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vaisių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daržovių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sveikų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grūdų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sveikų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žuvies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sveiku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gauname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įvairių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makroelementų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vitaminų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mineralų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svarbūs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vaiko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vystymuisi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altLang="lt-LT" sz="900" dirty="0">
              <a:solidFill>
                <a:srgbClr val="333333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lt-LT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ANGLIAVANDENIAI 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pagrindinis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</a:t>
            </a:r>
            <a:r>
              <a:rPr lang="lt-LT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ūno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energijos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sunaudoja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energijos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todėl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geruosius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angliavandenius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vaisių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daržovių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sveikų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grūdų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ribotų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paprastuosius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angliavandenius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miltai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rafinuotas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cukrus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Sportuojantys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aktyvesni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išeikvoja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daugiau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energijos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reikalauja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didesnio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kiekio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apykaita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vyktų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sklandžiai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užtikrinti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įgytų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mitybos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įpročius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būtų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tęsiami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suaugus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altLang="lt-LT" sz="900" dirty="0">
              <a:solidFill>
                <a:srgbClr val="333333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paauglių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energijos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Jie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reikšmingi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riebaluose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tirpstančių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vitaminų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pasisavinimui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Todėl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vartotų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tinkamus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lipidus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o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vengtų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sočiųjų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transriebalų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Sveikų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žuvyje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Todėl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prasminga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reguliariai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valgyti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kokybišką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riebią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žuvį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vartoti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t-LT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maisto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t-LT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papildus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omega -3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rūgštimis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Kiti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svarbūs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žinomi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lipidai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steroliai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randami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sveikuose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grūduose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teigiamą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poveikį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mūsų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ląstelėms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Lipidai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steroliai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palaiko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patekimą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ląsteles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šalutinių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pašalinimą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ląstelių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altLang="lt-LT" sz="900" dirty="0">
              <a:solidFill>
                <a:srgbClr val="333333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BALTYMAI 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pagrindinė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„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statybinė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reikalinga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ląstelių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augimui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Vaikams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reikalingas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didelis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kiekis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aukščiausios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kokybės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galėtų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palaikyti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greitą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ląstelių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augimą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vystymąsi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Oda,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raumenys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audinių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ląstelės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sudarytos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hormonai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fermentai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kurie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kontroliuoja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augimą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apykaitą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lt-LT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imuninė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sistema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nuolat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susiduria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įvairiais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virusais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bakterijomis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o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daugelis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tinkamai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subalansuotų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maistinių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padėti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jas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įveikti</a:t>
            </a:r>
            <a:r>
              <a:rPr lang="en-US" altLang="lt-LT" sz="9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altLang="lt-LT" sz="900" dirty="0">
              <a:solidFill>
                <a:srgbClr val="333333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šaltiniai</a:t>
            </a:r>
            <a:r>
              <a:rPr lang="lt-LT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įvairiuose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gyvūninės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augalinės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kilmės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maisto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produktuose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Gyvūniniai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baltymai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visaverčiai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baltymai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jie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aprūpina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organizmą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visomis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reikalingomis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aminorūgštimis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tačiau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vertingi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augaliniai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baltymai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dauguma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neturi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būtinųjų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aminorūgščių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tačiau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augaluose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antioksidantų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nėra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gyvūniniame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todėl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geriausia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derinti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skirtingus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šaltinius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gauti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visas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reikiamas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medžiagas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altLang="lt-LT" sz="900" b="1" dirty="0">
              <a:solidFill>
                <a:srgbClr val="01010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Gyvūninės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kilmės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šaltiniai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ypač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vertinami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dėl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savo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aukštos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biologinės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vertės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juose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visos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būtinosios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aminorūgštys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kurių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organizmas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negali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pasigaminti</a:t>
            </a:r>
            <a:r>
              <a:rPr lang="en-US" altLang="lt-LT" sz="900" b="1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pats. 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Pagrindiniai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gyvūninės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kilmės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šaltiniai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mėsa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įskaitant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raudoną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baltą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mėsą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Pagrindiniais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natūraliais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altiniais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turėtų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lt-LT" sz="900" dirty="0" err="1">
                <a:solidFill>
                  <a:srgbClr val="44444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likti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liesa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mėsa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en-US" altLang="lt-LT" sz="900" dirty="0" err="1">
                <a:solidFill>
                  <a:srgbClr val="44444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tienos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krūtinėlė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triu</a:t>
            </a:r>
            <a:r>
              <a:rPr lang="en-US" altLang="lt-LT" sz="900" dirty="0" err="1">
                <a:solidFill>
                  <a:srgbClr val="44444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iena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t-LT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produktai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tik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išsiskiria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dideliu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kiekiu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bet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taip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pat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geras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vitaminų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mineralų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tokių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geležis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cinkas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Žuvis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jūros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gėrybės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lašiša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tunas,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krevetės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midijos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puikus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be to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jose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gausu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omega-3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rūgščių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gerinan</a:t>
            </a:r>
            <a:r>
              <a:rPr lang="lt-LT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čių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šird</a:t>
            </a:r>
            <a:r>
              <a:rPr lang="lt-LT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ies</a:t>
            </a:r>
            <a:r>
              <a:rPr lang="lt-LT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veiklą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endParaRPr lang="lt-LT" altLang="lt-LT" sz="900" dirty="0">
              <a:solidFill>
                <a:srgbClr val="010101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Pieno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produktai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pienas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jogurtas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sūris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varškė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teikia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tik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bet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kalcio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kaulams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Kiaušiniai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vienas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aukštos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kokybės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kuriame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vitaminų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tokių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B12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kitų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maistinių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Tinkamai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subalansuota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mityba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įtraukianti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gyvūninės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kilmės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šaltinius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padėti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užtikrinti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pakankamą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suvartojimą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įvairių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kitų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maistinių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medžiagų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įsisavinimą</a:t>
            </a:r>
            <a:r>
              <a:rPr lang="en-US" altLang="lt-LT" sz="900" dirty="0">
                <a:solidFill>
                  <a:srgbClr val="01010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altLang="lt-LT" sz="900" dirty="0">
              <a:ea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9167EA-D439-4970-98F0-03DE6583157A}"/>
              </a:ext>
            </a:extLst>
          </p:cNvPr>
          <p:cNvSpPr/>
          <p:nvPr/>
        </p:nvSpPr>
        <p:spPr>
          <a:xfrm>
            <a:off x="44450" y="7142877"/>
            <a:ext cx="67183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Augaliniai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  <a:endParaRPr lang="lt-LT" altLang="lt-LT" sz="900" b="1" dirty="0">
              <a:solidFill>
                <a:srgbClr val="01010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Vieni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svarbiausių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šaltinių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ankštiniai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augalai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lęšiai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pupelės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avinžirniai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b="1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žirniai</a:t>
            </a:r>
            <a:r>
              <a:rPr lang="en-US" altLang="lt-LT" sz="900" b="1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Šie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maisto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produktai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turtingi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baltymais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skaidulų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naudingų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maistinių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medžiagų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sojos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produktai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Įvairūs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riešutai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sėklos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 tik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riebalų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stiprinančių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širdies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veiklą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šaltinis</a:t>
            </a:r>
            <a:r>
              <a:rPr lang="lt-LT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lt-LT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100-ame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gramų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moliūgų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sėklų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rasime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35 gr.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tokiame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kiekyje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migdolų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24.2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gramus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pistacijų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lt-LT" sz="900" b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20.5gr.,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saulėgrąžose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25 gr.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Jais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turtingos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hia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sėklos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anakardžiai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graikiniai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riešutai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</a:t>
            </a:r>
            <a:r>
              <a:rPr lang="lt-LT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ams</a:t>
            </a:r>
            <a:r>
              <a:rPr lang="lt-LT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sėklas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riešutus</a:t>
            </a:r>
            <a:r>
              <a:rPr lang="lt-LT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galima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pagardi</a:t>
            </a:r>
            <a:r>
              <a:rPr lang="lt-LT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nti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medumi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paruoš</a:t>
            </a:r>
            <a:r>
              <a:rPr lang="lt-LT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batonėlių</a:t>
            </a:r>
            <a:r>
              <a:rPr lang="en-US" altLang="lt-LT" sz="9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vertingi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augalinių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dažnai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derinami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kitais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produktais</a:t>
            </a:r>
            <a:r>
              <a:rPr lang="lt-LT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siekiant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užtikrinti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pilnavertį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aminorūgščių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profilį</a:t>
            </a:r>
            <a:r>
              <a:rPr lang="lt-LT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aržovės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brokoliai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špinatai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kt.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puikus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papildomas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šaltinis</a:t>
            </a:r>
            <a:r>
              <a:rPr lang="en-US" altLang="lt-LT" sz="90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Baltymų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kokybę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lemia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aminorūgščių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pusiausvyra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Nors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egzistuoja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23 </a:t>
            </a:r>
            <a:r>
              <a:rPr lang="en-US" altLang="lt-LT" sz="900" i="1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aminorūgštys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kurias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organizmas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naudoti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statybinę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medžiagą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sukurti</a:t>
            </a:r>
            <a:r>
              <a:rPr lang="lt-LT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naujoms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ląstelėms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pradedant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neuromediatoriais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baigiant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raumenų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ląstelėmis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tik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aštuonios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aminorūgštys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laikomos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svarbiausiomis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būtina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gauti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maistu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Jeigu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racione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trūksta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likusių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15 </a:t>
            </a:r>
            <a:r>
              <a:rPr lang="en-US" altLang="lt-LT" sz="900" i="1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aminorūgščių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organizmas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jas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sintetinti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pagrindinių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aštuonių</a:t>
            </a:r>
            <a:r>
              <a:rPr lang="en-US" altLang="lt-LT" sz="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altLang="lt-LT" sz="900" dirty="0">
              <a:solidFill>
                <a:srgbClr val="2D2D2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b="1" dirty="0" err="1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en-US" altLang="lt-LT" sz="900" b="1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poreikis</a:t>
            </a:r>
            <a:r>
              <a:rPr lang="en-US" altLang="lt-LT" sz="900" b="1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pagal</a:t>
            </a:r>
            <a:r>
              <a:rPr lang="en-US" altLang="lt-LT" sz="900" b="1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b="1" dirty="0" err="1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amžių</a:t>
            </a: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2–3 m. → 13 g</a:t>
            </a: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4–8 m.→ 19 g</a:t>
            </a: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 – 1 3 m. → 34 g</a:t>
            </a: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4 – 1 8 m. (</a:t>
            </a:r>
            <a:r>
              <a:rPr lang="en-US" altLang="lt-LT" sz="900" dirty="0" err="1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mergaitės</a:t>
            </a:r>
            <a:r>
              <a:rPr lang="en-US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→ 46 g</a:t>
            </a:r>
            <a:endParaRPr lang="en-US" altLang="lt-LT" sz="900" dirty="0">
              <a:ea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4 – 1 8 m. (</a:t>
            </a:r>
            <a:r>
              <a:rPr lang="en-US" altLang="lt-LT" sz="900" dirty="0" err="1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berniukai</a:t>
            </a:r>
            <a:r>
              <a:rPr lang="en-US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→ 52 g</a:t>
            </a:r>
            <a:endParaRPr lang="en-US" altLang="lt-LT" sz="900" dirty="0"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8EF8C8-0FF1-4034-BDF2-3DCC2AFCAC81}"/>
              </a:ext>
            </a:extLst>
          </p:cNvPr>
          <p:cNvSpPr/>
          <p:nvPr/>
        </p:nvSpPr>
        <p:spPr>
          <a:xfrm>
            <a:off x="1684021" y="0"/>
            <a:ext cx="549782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lt-LT" sz="11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t-LT" altLang="lt-LT" sz="11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altLang="lt-LT" sz="1100" b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aistinių</a:t>
            </a:r>
            <a:r>
              <a:rPr lang="en-US" altLang="lt-LT" sz="11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1100" b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</a:t>
            </a:r>
            <a:r>
              <a:rPr lang="lt-LT" altLang="lt-LT" sz="1100" b="1" dirty="0" err="1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agų</a:t>
            </a:r>
            <a:r>
              <a:rPr lang="lt-LT" altLang="lt-LT" sz="1100" b="1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reikšmė vaikų mitybai</a:t>
            </a:r>
            <a:endParaRPr lang="en-US" altLang="lt-LT" sz="1100" b="1" dirty="0">
              <a:ea typeface="Times New Roman" panose="02020603050405020304" pitchFamily="18" charset="0"/>
            </a:endParaRPr>
          </a:p>
        </p:txBody>
      </p:sp>
      <p:pic>
        <p:nvPicPr>
          <p:cNvPr id="2056" name="Picture 8" descr="Si të kuptoni se hani shumë proteina? - Foli.al">
            <a:extLst>
              <a:ext uri="{FF2B5EF4-FFF2-40B4-BE49-F238E27FC236}">
                <a16:creationId xmlns:a16="http://schemas.microsoft.com/office/drawing/2014/main" id="{13B760E5-A327-45B4-8623-64A204029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57" y="261610"/>
            <a:ext cx="2475841" cy="151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8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FD26A74-5569-497B-8B0D-C83CAC867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201290"/>
              </p:ext>
            </p:extLst>
          </p:nvPr>
        </p:nvGraphicFramePr>
        <p:xfrm>
          <a:off x="181636" y="2874058"/>
          <a:ext cx="6494727" cy="5298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5566">
                  <a:extLst>
                    <a:ext uri="{9D8B030D-6E8A-4147-A177-3AD203B41FA5}">
                      <a16:colId xmlns:a16="http://schemas.microsoft.com/office/drawing/2014/main" val="3640753225"/>
                    </a:ext>
                  </a:extLst>
                </a:gridCol>
                <a:gridCol w="2659161">
                  <a:extLst>
                    <a:ext uri="{9D8B030D-6E8A-4147-A177-3AD203B41FA5}">
                      <a16:colId xmlns:a16="http://schemas.microsoft.com/office/drawing/2014/main" val="916276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 dirty="0" err="1">
                          <a:effectLst/>
                        </a:rPr>
                        <a:t>Maisto</a:t>
                      </a:r>
                      <a:r>
                        <a:rPr lang="en-US" sz="1000" kern="0" dirty="0">
                          <a:effectLst/>
                        </a:rPr>
                        <a:t> </a:t>
                      </a:r>
                      <a:r>
                        <a:rPr lang="en-US" sz="1000" kern="0" dirty="0" err="1">
                          <a:effectLst/>
                        </a:rPr>
                        <a:t>produktas</a:t>
                      </a:r>
                      <a:endParaRPr lang="lt-L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Baltymų kiekis g/100 g produkto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921785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Varškės sūris 0,5/13/22 proc.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29/25/18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1895755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 dirty="0" err="1">
                          <a:effectLst/>
                        </a:rPr>
                        <a:t>Varškė</a:t>
                      </a:r>
                      <a:r>
                        <a:rPr lang="en-US" sz="1000" kern="0" dirty="0">
                          <a:effectLst/>
                        </a:rPr>
                        <a:t> 15/9/05 proc.</a:t>
                      </a:r>
                      <a:endParaRPr lang="lt-L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14/16/19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1579893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Pienas/kefyras/jogurtas/pasukos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3,2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2509898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Graikiškas/islandiškas jogurtas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9/11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2956677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Kiaušiniai 1 vnt. M dydžio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5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17646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Vištienos/kalakutienos krūtinėlė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22/23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3591767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Triušiena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22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19386809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Jautiena, išpjova, liesa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20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2510417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 dirty="0" err="1">
                          <a:effectLst/>
                        </a:rPr>
                        <a:t>Kiauliena</a:t>
                      </a:r>
                      <a:r>
                        <a:rPr lang="en-US" sz="1000" kern="0" dirty="0">
                          <a:effectLst/>
                        </a:rPr>
                        <a:t>, </a:t>
                      </a:r>
                      <a:r>
                        <a:rPr lang="en-US" sz="1000" kern="0" dirty="0" err="1">
                          <a:effectLst/>
                        </a:rPr>
                        <a:t>nugarinė</a:t>
                      </a:r>
                      <a:r>
                        <a:rPr lang="en-US" sz="1000" kern="0" dirty="0">
                          <a:effectLst/>
                        </a:rPr>
                        <a:t>, </a:t>
                      </a:r>
                      <a:r>
                        <a:rPr lang="en-US" sz="1000" kern="0" dirty="0" err="1">
                          <a:effectLst/>
                        </a:rPr>
                        <a:t>liesa</a:t>
                      </a:r>
                      <a:endParaRPr lang="lt-L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20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4047511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Lašiša/menkė/silkė/jūros lydeka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>
                          <a:effectLst/>
                        </a:rPr>
                        <a:t>21/18/16/19</a:t>
                      </a:r>
                      <a:endParaRPr lang="lt-L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2852400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 dirty="0" err="1">
                          <a:effectLst/>
                        </a:rPr>
                        <a:t>Lęšiai</a:t>
                      </a:r>
                      <a:r>
                        <a:rPr lang="en-US" sz="1000" kern="0" dirty="0">
                          <a:effectLst/>
                        </a:rPr>
                        <a:t>/</a:t>
                      </a:r>
                      <a:r>
                        <a:rPr lang="en-US" sz="1000" kern="0" dirty="0" err="1">
                          <a:effectLst/>
                        </a:rPr>
                        <a:t>žirniai</a:t>
                      </a:r>
                      <a:r>
                        <a:rPr lang="en-US" sz="1000" kern="0" dirty="0">
                          <a:effectLst/>
                        </a:rPr>
                        <a:t>/</a:t>
                      </a:r>
                      <a:r>
                        <a:rPr lang="en-US" sz="1000" kern="0" dirty="0" err="1">
                          <a:effectLst/>
                        </a:rPr>
                        <a:t>pupos</a:t>
                      </a:r>
                      <a:r>
                        <a:rPr lang="en-US" sz="1000" kern="0" dirty="0">
                          <a:effectLst/>
                        </a:rPr>
                        <a:t>/</a:t>
                      </a:r>
                      <a:r>
                        <a:rPr lang="en-US" sz="1000" kern="0" dirty="0" err="1">
                          <a:effectLst/>
                        </a:rPr>
                        <a:t>avinžirniai</a:t>
                      </a:r>
                      <a:endParaRPr lang="lt-L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2250"/>
                        </a:spcAft>
                      </a:pPr>
                      <a:r>
                        <a:rPr lang="en-US" sz="1000" kern="0" dirty="0">
                          <a:effectLst/>
                        </a:rPr>
                        <a:t>24/23/23/21</a:t>
                      </a:r>
                      <a:endParaRPr lang="lt-L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95250" marT="142875" marB="142875"/>
                </a:tc>
                <a:extLst>
                  <a:ext uri="{0D108BD9-81ED-4DB2-BD59-A6C34878D82A}">
                    <a16:rowId xmlns:a16="http://schemas.microsoft.com/office/drawing/2014/main" val="2873539651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2E0A7AFE-8B9E-4C24-8609-2029C865861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5621" y="565734"/>
            <a:ext cx="649472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Kuo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geresnė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aminorūgščių</a:t>
            </a:r>
            <a:r>
              <a:rPr kumimoji="0" lang="en-US" altLang="lt-LT" sz="900" b="0" i="1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pusiausvyra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baltymuose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išreiškiama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„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masės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pasisavinimo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koeficientu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 –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laisviau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galima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naudoti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lęšiai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pupos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sumaišytos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ryžiais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didina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bendrą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kokybę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Šešerių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vaikui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per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dieną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rekomenduojama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suvalgyti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du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išvardytų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kiaušinis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(10 g), 50 g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lašišos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saują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(60 g)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sėklų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riešutų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porciją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pupų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(100 g).</a:t>
            </a:r>
            <a:endParaRPr kumimoji="0" lang="lt-LT" altLang="lt-LT" sz="900" b="0" i="0" u="none" strike="noStrike" cap="none" normalizeH="0" baseline="0" dirty="0">
              <a:ln>
                <a:noFill/>
              </a:ln>
              <a:solidFill>
                <a:srgbClr val="2D2D2D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lt-LT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Vegetariškai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besimaitinančiam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vaikui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dienos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normos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lt-LT" sz="900" dirty="0" err="1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pakanka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suvalgius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indelį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jogurto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saują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sėklų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riešutų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140 g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sojų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varškės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puodelį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bolivinių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balandų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porciją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pupų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ryžiais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Vegetarams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valgyti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kuriame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gausu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sėklų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sudygtų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jeigu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pasodintumėte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pasėtumėte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riešutų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pupų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lęšių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žirnių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kukurūzų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grūdų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tokių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kviečių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avižų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daigų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Brokoliniuose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žiediniuose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kopūstuose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taip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pat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gausu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lang="lt-LT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tačiau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daugiau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ne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visada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reiškia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geriau</a:t>
            </a:r>
            <a:r>
              <a:rPr lang="lt-LT" altLang="lt-LT" sz="900" dirty="0">
                <a:solidFill>
                  <a:srgbClr val="2D2D2D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V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aiko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atsirasti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perteklius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Nors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viskas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priklauso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dabartinio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vaiko</a:t>
            </a:r>
            <a:r>
              <a:rPr kumimoji="0" lang="en-US" altLang="lt-LT" sz="900" b="0" i="1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augimo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tempo,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aktyvios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veiklos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intensyvumo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kasdienio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poreikio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per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dieną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viršijamas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85 g 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kumimoji="0" lang="en-US" altLang="lt-LT" sz="900" b="0" i="1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kiekis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turėti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neigiamos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įtakos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sveikatai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šalutinis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skilimo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amoniakas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organizmui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toksiškas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Per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aminorūgščių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reiškia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kraujyje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atsiras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rūgšties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perteklius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kurį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organizmas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neutralizuoja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kaulų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išskirdamas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kalcį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Dabar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įrodyta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itin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baltymingas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įtakos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inkstų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ligoms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Tačiau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aminorūgščių</a:t>
            </a:r>
            <a:r>
              <a:rPr kumimoji="0" lang="en-US" altLang="lt-LT" sz="900" b="0" i="1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1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trūkumas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–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dažnas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reiškinys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galintis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sukelti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depresiją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apatiją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motyvacijos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stoką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prastą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atmintį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0" i="0" u="none" strike="noStrike" cap="none" normalizeH="0" baseline="0" dirty="0" err="1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koncentraciją</a:t>
            </a:r>
            <a:r>
              <a:rPr kumimoji="0" lang="en-US" altLang="lt-LT" sz="900" b="0" i="0" u="none" strike="noStrike" cap="none" normalizeH="0" baseline="0" dirty="0">
                <a:ln>
                  <a:noFill/>
                </a:ln>
                <a:solidFill>
                  <a:srgbClr val="2D2D2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lt-LT" altLang="lt-LT" sz="900" b="0" i="0" u="none" strike="noStrike" cap="none" normalizeH="0" baseline="0" dirty="0">
              <a:ln>
                <a:noFill/>
              </a:ln>
              <a:solidFill>
                <a:srgbClr val="2D2D2D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lt-LT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lt-LT" sz="900" b="1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Kiek</a:t>
            </a:r>
            <a:r>
              <a:rPr kumimoji="0" lang="en-US" altLang="lt-LT" sz="9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1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baltymų</a:t>
            </a:r>
            <a:r>
              <a:rPr kumimoji="0" lang="en-US" altLang="lt-LT" sz="9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1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rasime</a:t>
            </a:r>
            <a:r>
              <a:rPr kumimoji="0" lang="en-US" altLang="lt-LT" sz="9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1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pieno</a:t>
            </a:r>
            <a:r>
              <a:rPr kumimoji="0" lang="en-US" altLang="lt-LT" sz="9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lt-LT" sz="900" b="1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produktuose</a:t>
            </a:r>
            <a:r>
              <a:rPr kumimoji="0" lang="en-US" altLang="lt-LT" sz="9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1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mėsoje</a:t>
            </a:r>
            <a:r>
              <a:rPr kumimoji="0" lang="en-US" altLang="lt-LT" sz="9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altLang="lt-LT" sz="900" b="1" i="0" u="none" strike="noStrike" cap="none" normalizeH="0" baseline="0" dirty="0" err="1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žuvyje</a:t>
            </a:r>
            <a:r>
              <a:rPr kumimoji="0" lang="en-US" altLang="lt-LT" sz="900" b="1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kumimoji="0" lang="lt-LT" altLang="lt-LT" sz="900" b="1" i="0" u="none" strike="noStrike" cap="none" normalizeH="0" baseline="0" dirty="0">
              <a:ln>
                <a:noFill/>
              </a:ln>
              <a:solidFill>
                <a:srgbClr val="444444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lt-LT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13" name="Paveikslėlis 8">
            <a:extLst>
              <a:ext uri="{FF2B5EF4-FFF2-40B4-BE49-F238E27FC236}">
                <a16:creationId xmlns:a16="http://schemas.microsoft.com/office/drawing/2014/main" id="{3F891F33-698C-4C48-921B-D29C19112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263" y="8511523"/>
            <a:ext cx="1308100" cy="12182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2DB164-65DB-4A53-AAEC-90852D34927F}"/>
              </a:ext>
            </a:extLst>
          </p:cNvPr>
          <p:cNvSpPr txBox="1"/>
          <p:nvPr/>
        </p:nvSpPr>
        <p:spPr>
          <a:xfrm>
            <a:off x="1673859" y="9559661"/>
            <a:ext cx="4686300" cy="218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</a:t>
            </a:r>
            <a:r>
              <a:rPr lang="lt-L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Kleinauskienė</a:t>
            </a: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remiantis SMLPC medžiaga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25521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3294</TotalTime>
  <Words>1195</Words>
  <Application>Microsoft Office PowerPoint</Application>
  <PresentationFormat>A4 formatas (210x297 mm)</PresentationFormat>
  <Paragraphs>57</Paragraphs>
  <Slides>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„Office“ tema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Sveikatos-biuras Sveikatos-biuras</dc:creator>
  <cp:lastModifiedBy>Sveikatos-biuras Sveikatos-biuras</cp:lastModifiedBy>
  <cp:revision>25</cp:revision>
  <dcterms:created xsi:type="dcterms:W3CDTF">2024-10-18T08:42:07Z</dcterms:created>
  <dcterms:modified xsi:type="dcterms:W3CDTF">2025-02-24T09:58:58Z</dcterms:modified>
</cp:coreProperties>
</file>