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4" d="100"/>
          <a:sy n="84" d="100"/>
        </p:scale>
        <p:origin x="138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lt-LT"/>
              <a:t>Spustelėję redaguokite stilių</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A8A23509-9C09-4C16-BDC7-B9ABC27B011B}"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1561223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A8A23509-9C09-4C16-BDC7-B9ABC27B011B}"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20047568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lt-LT"/>
              <a:t>Spustelėję redaguokite stilių</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A8A23509-9C09-4C16-BDC7-B9ABC27B011B}"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2792705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A8A23509-9C09-4C16-BDC7-B9ABC27B011B}"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206529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lt-LT"/>
              <a:t>Spustelėję redaguokite stilių</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4" name="Content Placeholder 3"/>
          <p:cNvSpPr>
            <a:spLocks noGrp="1"/>
          </p:cNvSpPr>
          <p:nvPr>
            <p:ph sz="half" idx="2"/>
          </p:nvPr>
        </p:nvSpPr>
        <p:spPr>
          <a:xfrm>
            <a:off x="472381" y="3618442"/>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3471863" y="3618442"/>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A8A23509-9C09-4C16-BDC7-B9ABC27B011B}" type="datetimeFigureOut">
              <a:rPr lang="en-US" smtClean="0"/>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51727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A8A23509-9C09-4C16-BDC7-B9ABC27B011B}" type="datetimeFigureOut">
              <a:rPr lang="en-US" smtClean="0"/>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2890540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23509-9C09-4C16-BDC7-B9ABC27B011B}" type="datetimeFigureOut">
              <a:rPr lang="en-US" smtClean="0"/>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3904224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A8A23509-9C09-4C16-BDC7-B9ABC27B011B}"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204785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A8A23509-9C09-4C16-BDC7-B9ABC27B011B}" type="datetimeFigureOut">
              <a:rPr lang="en-US" smtClean="0"/>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3876456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A8A23509-9C09-4C16-BDC7-B9ABC27B011B}"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1186345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A8A23509-9C09-4C16-BDC7-B9ABC27B011B}" type="datetimeFigureOut">
              <a:rPr lang="en-US" smtClean="0"/>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D56306-9579-4CBD-9AD2-5FFD7642CBA7}" type="slidenum">
              <a:rPr lang="en-US" smtClean="0"/>
              <a:t>‹#›</a:t>
            </a:fld>
            <a:endParaRPr lang="en-US"/>
          </a:p>
        </p:txBody>
      </p:sp>
    </p:spTree>
    <p:extLst>
      <p:ext uri="{BB962C8B-B14F-4D97-AF65-F5344CB8AC3E}">
        <p14:creationId xmlns:p14="http://schemas.microsoft.com/office/powerpoint/2010/main" val="524930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8A23509-9C09-4C16-BDC7-B9ABC27B011B}" type="datetimeFigureOut">
              <a:rPr lang="en-US" smtClean="0"/>
              <a:t>9/25/2024</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1D56306-9579-4CBD-9AD2-5FFD7642CBA7}" type="slidenum">
              <a:rPr lang="en-US" smtClean="0"/>
              <a:t>‹#›</a:t>
            </a:fld>
            <a:endParaRPr lang="en-US"/>
          </a:p>
        </p:txBody>
      </p:sp>
    </p:spTree>
    <p:extLst>
      <p:ext uri="{BB962C8B-B14F-4D97-AF65-F5344CB8AC3E}">
        <p14:creationId xmlns:p14="http://schemas.microsoft.com/office/powerpoint/2010/main" val="37474595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0734BCC-1C9B-0ED9-FAC8-72A801F7BC0B}"/>
              </a:ext>
            </a:extLst>
          </p:cNvPr>
          <p:cNvSpPr txBox="1"/>
          <p:nvPr/>
        </p:nvSpPr>
        <p:spPr>
          <a:xfrm>
            <a:off x="1805111" y="164478"/>
            <a:ext cx="4588901" cy="830997"/>
          </a:xfrm>
          <a:prstGeom prst="rect">
            <a:avLst/>
          </a:prstGeom>
          <a:noFill/>
        </p:spPr>
        <p:txBody>
          <a:bodyPr wrap="square" rtlCol="0">
            <a:spAutoFit/>
          </a:bodyPr>
          <a:lstStyle/>
          <a:p>
            <a:r>
              <a:rPr lang="lt-LT" sz="2400" b="1" dirty="0">
                <a:solidFill>
                  <a:schemeClr val="accent6">
                    <a:lumMod val="50000"/>
                  </a:schemeClr>
                </a:solidFill>
              </a:rPr>
              <a:t>Sveikatai palanki mityba</a:t>
            </a:r>
          </a:p>
          <a:p>
            <a:endParaRPr lang="en-US" sz="2400" b="1" dirty="0">
              <a:solidFill>
                <a:schemeClr val="accent6">
                  <a:lumMod val="50000"/>
                </a:schemeClr>
              </a:solidFill>
            </a:endParaRPr>
          </a:p>
        </p:txBody>
      </p:sp>
      <p:sp>
        <p:nvSpPr>
          <p:cNvPr id="14" name="TextBox 13">
            <a:extLst>
              <a:ext uri="{FF2B5EF4-FFF2-40B4-BE49-F238E27FC236}">
                <a16:creationId xmlns:a16="http://schemas.microsoft.com/office/drawing/2014/main" id="{E30A9034-8F8B-64B1-4EC8-45ED93EEC8D4}"/>
              </a:ext>
            </a:extLst>
          </p:cNvPr>
          <p:cNvSpPr txBox="1"/>
          <p:nvPr/>
        </p:nvSpPr>
        <p:spPr>
          <a:xfrm>
            <a:off x="220824" y="901609"/>
            <a:ext cx="3432628" cy="553998"/>
          </a:xfrm>
          <a:prstGeom prst="rect">
            <a:avLst/>
          </a:prstGeom>
          <a:noFill/>
        </p:spPr>
        <p:txBody>
          <a:bodyPr wrap="square">
            <a:spAutoFit/>
          </a:bodyPr>
          <a:lstStyle/>
          <a:p>
            <a:r>
              <a:rPr lang="lt-LT" sz="1000" dirty="0"/>
              <a:t>1. Valgykite įvairų maistą.</a:t>
            </a:r>
            <a:r>
              <a:rPr lang="en-US" sz="1000" dirty="0"/>
              <a:t> </a:t>
            </a:r>
            <a:r>
              <a:rPr lang="lt-LT" sz="1000" dirty="0"/>
              <a:t>Tik valgydami įvairų maistą, aprūpinsite organizmą reikalingomis medžiagomis.</a:t>
            </a:r>
          </a:p>
          <a:p>
            <a:endParaRPr lang="en-US" sz="1000" dirty="0"/>
          </a:p>
        </p:txBody>
      </p:sp>
      <p:sp>
        <p:nvSpPr>
          <p:cNvPr id="18" name="TextBox 17">
            <a:extLst>
              <a:ext uri="{FF2B5EF4-FFF2-40B4-BE49-F238E27FC236}">
                <a16:creationId xmlns:a16="http://schemas.microsoft.com/office/drawing/2014/main" id="{2EE52B7A-5B47-B68B-47E3-E9BB1057FB95}"/>
              </a:ext>
            </a:extLst>
          </p:cNvPr>
          <p:cNvSpPr txBox="1"/>
          <p:nvPr/>
        </p:nvSpPr>
        <p:spPr>
          <a:xfrm>
            <a:off x="222638" y="1277089"/>
            <a:ext cx="3429000" cy="861774"/>
          </a:xfrm>
          <a:prstGeom prst="rect">
            <a:avLst/>
          </a:prstGeom>
          <a:noFill/>
        </p:spPr>
        <p:txBody>
          <a:bodyPr wrap="square">
            <a:spAutoFit/>
          </a:bodyPr>
          <a:lstStyle/>
          <a:p>
            <a:r>
              <a:rPr lang="lt-LT" sz="1000" dirty="0"/>
              <a:t>2. Kiekvieną dieną valgykite </a:t>
            </a:r>
            <a:r>
              <a:rPr lang="lt-LT" sz="1000" dirty="0" err="1"/>
              <a:t>visagrūdžių</a:t>
            </a:r>
            <a:r>
              <a:rPr lang="lt-LT" sz="1000" dirty="0"/>
              <a:t> produktų.</a:t>
            </a:r>
            <a:r>
              <a:rPr lang="en-US" sz="1000" dirty="0"/>
              <a:t> </a:t>
            </a:r>
            <a:r>
              <a:rPr lang="lt-LT" sz="1000" dirty="0"/>
              <a:t>Rinkitės viso grūdo produktus – duoną, košes, dribsnius, makaronus. Juose daugiau skaidulinių medžiagų, mineralų, vitaminų, išlieka grūdo gemalas ir luobelės</a:t>
            </a:r>
            <a:r>
              <a:rPr lang="en-US" sz="1000" dirty="0"/>
              <a:t>.</a:t>
            </a:r>
            <a:r>
              <a:rPr lang="lt-LT" sz="1000" dirty="0"/>
              <a:t> </a:t>
            </a:r>
            <a:endParaRPr lang="en-US" sz="1000" dirty="0"/>
          </a:p>
          <a:p>
            <a:r>
              <a:rPr lang="lt-LT" sz="1000" dirty="0"/>
              <a:t> </a:t>
            </a:r>
            <a:endParaRPr lang="en-US" sz="1000" dirty="0"/>
          </a:p>
        </p:txBody>
      </p:sp>
      <p:sp>
        <p:nvSpPr>
          <p:cNvPr id="20" name="TextBox 19">
            <a:extLst>
              <a:ext uri="{FF2B5EF4-FFF2-40B4-BE49-F238E27FC236}">
                <a16:creationId xmlns:a16="http://schemas.microsoft.com/office/drawing/2014/main" id="{E4C02D83-6A1C-6AA1-7657-1591BC011F92}"/>
              </a:ext>
            </a:extLst>
          </p:cNvPr>
          <p:cNvSpPr txBox="1"/>
          <p:nvPr/>
        </p:nvSpPr>
        <p:spPr>
          <a:xfrm>
            <a:off x="218017" y="2089446"/>
            <a:ext cx="3429000" cy="2092881"/>
          </a:xfrm>
          <a:prstGeom prst="rect">
            <a:avLst/>
          </a:prstGeom>
          <a:noFill/>
        </p:spPr>
        <p:txBody>
          <a:bodyPr wrap="square">
            <a:spAutoFit/>
          </a:bodyPr>
          <a:lstStyle/>
          <a:p>
            <a:r>
              <a:rPr lang="lt-LT" sz="1000" dirty="0"/>
              <a:t>3. Penkis kartus per dieną valgykite daržovių, vaisių ar uogų.</a:t>
            </a:r>
            <a:r>
              <a:rPr lang="en-US" sz="1000" dirty="0"/>
              <a:t> </a:t>
            </a:r>
            <a:r>
              <a:rPr lang="lt-LT" sz="1000" dirty="0"/>
              <a:t>Kiekvieno valgio metu valgykite daržovių, vaisių ar uogų. Kas dieną rekomenduojama suvartoti bent 400–500 g daržovių, vaisių ar uogų, iš kurių – apie 300 g daržovių (išskyrus bulves) ir 150–200 g vaisių bei uogų. Geriausia vartoti šviežias daržoves ir vaisius, tačiau tinka ir šaldytos, džiovintos, troškintos. Sultys turi mažiau organizmui reikalingų skaidulinių medžiagų ir  daugiau cukraus, todėl sultis vartoti saikingai. Ankštines daržoves </a:t>
            </a:r>
            <a:r>
              <a:rPr lang="en-US" sz="1000" dirty="0"/>
              <a:t>2-3 </a:t>
            </a:r>
            <a:r>
              <a:rPr lang="en-US" sz="1000" dirty="0" err="1"/>
              <a:t>kartus</a:t>
            </a:r>
            <a:r>
              <a:rPr lang="en-US" sz="1000" dirty="0"/>
              <a:t> per </a:t>
            </a:r>
            <a:r>
              <a:rPr lang="en-US" sz="1000" dirty="0" err="1"/>
              <a:t>savait</a:t>
            </a:r>
            <a:r>
              <a:rPr lang="lt-LT" sz="1000" dirty="0"/>
              <a:t>ę (pupelės, žirniai, lęšiai), kurios yra vertingi, daug augalinių baltymų turintys maisto produktai. Kasdien valgyti įvairios rūšies nesūdytų riešutų (apie 30 g) ir sėklų.</a:t>
            </a:r>
            <a:endParaRPr lang="en-US" sz="1000" dirty="0"/>
          </a:p>
          <a:p>
            <a:r>
              <a:rPr lang="lt-LT" sz="1000" dirty="0"/>
              <a:t> </a:t>
            </a:r>
            <a:endParaRPr lang="en-US" sz="1000" dirty="0"/>
          </a:p>
        </p:txBody>
      </p:sp>
      <p:sp>
        <p:nvSpPr>
          <p:cNvPr id="22" name="TextBox 21">
            <a:extLst>
              <a:ext uri="{FF2B5EF4-FFF2-40B4-BE49-F238E27FC236}">
                <a16:creationId xmlns:a16="http://schemas.microsoft.com/office/drawing/2014/main" id="{7348D473-1B2C-9754-A562-7A9CAB6B47C6}"/>
              </a:ext>
            </a:extLst>
          </p:cNvPr>
          <p:cNvSpPr txBox="1"/>
          <p:nvPr/>
        </p:nvSpPr>
        <p:spPr>
          <a:xfrm>
            <a:off x="224452" y="4182327"/>
            <a:ext cx="3429000" cy="1015663"/>
          </a:xfrm>
          <a:prstGeom prst="rect">
            <a:avLst/>
          </a:prstGeom>
          <a:noFill/>
        </p:spPr>
        <p:txBody>
          <a:bodyPr wrap="square">
            <a:spAutoFit/>
          </a:bodyPr>
          <a:lstStyle/>
          <a:p>
            <a:r>
              <a:rPr lang="lt-LT" sz="1000" dirty="0"/>
              <a:t>4. Kontroliuokite riebalų vartojimą.</a:t>
            </a:r>
            <a:r>
              <a:rPr lang="en-US" sz="1000" dirty="0"/>
              <a:t> </a:t>
            </a:r>
            <a:r>
              <a:rPr lang="lt-LT" sz="1000" dirty="0"/>
              <a:t>Gyvūninius riebalus (taukus, sviestą, grietinę) bei kitus daug sočiųjų riebalų turinčius produktus (kokosų bei palmių aliejus, kietuosius margarinus) keiskite augaliniais aliejais (alyvuogių, rapsų ir kt.), turinčiais mažai šių riebalų rūgščių. </a:t>
            </a:r>
            <a:endParaRPr lang="en-US" sz="1000" dirty="0"/>
          </a:p>
          <a:p>
            <a:r>
              <a:rPr lang="lt-LT" sz="1000" dirty="0"/>
              <a:t> </a:t>
            </a:r>
            <a:endParaRPr lang="en-US" sz="1000" dirty="0"/>
          </a:p>
        </p:txBody>
      </p:sp>
      <p:sp>
        <p:nvSpPr>
          <p:cNvPr id="24" name="TextBox 23">
            <a:extLst>
              <a:ext uri="{FF2B5EF4-FFF2-40B4-BE49-F238E27FC236}">
                <a16:creationId xmlns:a16="http://schemas.microsoft.com/office/drawing/2014/main" id="{29F4772F-5E01-F803-AD48-019BC8B31AA6}"/>
              </a:ext>
            </a:extLst>
          </p:cNvPr>
          <p:cNvSpPr txBox="1"/>
          <p:nvPr/>
        </p:nvSpPr>
        <p:spPr>
          <a:xfrm>
            <a:off x="218017" y="5197990"/>
            <a:ext cx="3429000" cy="1015663"/>
          </a:xfrm>
          <a:prstGeom prst="rect">
            <a:avLst/>
          </a:prstGeom>
          <a:noFill/>
        </p:spPr>
        <p:txBody>
          <a:bodyPr wrap="square">
            <a:spAutoFit/>
          </a:bodyPr>
          <a:lstStyle/>
          <a:p>
            <a:r>
              <a:rPr lang="lt-LT" sz="1000" dirty="0"/>
              <a:t>5. Rinkitės liesą mėsą ir liesos mėsos produktus. Ribokite perdirbtos mėsos ir raudonos mėsos kiekį, nes joje yra </a:t>
            </a:r>
            <a:r>
              <a:rPr lang="lt-LT" sz="1000" dirty="0" err="1"/>
              <a:t>sialo</a:t>
            </a:r>
            <a:r>
              <a:rPr lang="lt-LT" sz="1000" dirty="0"/>
              <a:t> rūgšties, pasižyminčios kancerogeniniu poveikiu.</a:t>
            </a:r>
            <a:r>
              <a:rPr lang="en-US" sz="1000" dirty="0"/>
              <a:t> </a:t>
            </a:r>
            <a:r>
              <a:rPr lang="lt-LT" sz="1000" dirty="0"/>
              <a:t>Riebią mėsą ir mėsos produktus keiskite ankštinėmis daržovėmis, žuvimi ar paukštiena.</a:t>
            </a:r>
            <a:endParaRPr lang="en-US" sz="1000" dirty="0"/>
          </a:p>
          <a:p>
            <a:endParaRPr lang="en-US" sz="1000" dirty="0"/>
          </a:p>
        </p:txBody>
      </p:sp>
      <p:sp>
        <p:nvSpPr>
          <p:cNvPr id="26" name="TextBox 25">
            <a:extLst>
              <a:ext uri="{FF2B5EF4-FFF2-40B4-BE49-F238E27FC236}">
                <a16:creationId xmlns:a16="http://schemas.microsoft.com/office/drawing/2014/main" id="{00D45F5A-8E40-53D5-21D5-C678966F5DF9}"/>
              </a:ext>
            </a:extLst>
          </p:cNvPr>
          <p:cNvSpPr txBox="1"/>
          <p:nvPr/>
        </p:nvSpPr>
        <p:spPr>
          <a:xfrm>
            <a:off x="218017" y="6213653"/>
            <a:ext cx="3429000" cy="1015663"/>
          </a:xfrm>
          <a:prstGeom prst="rect">
            <a:avLst/>
          </a:prstGeom>
          <a:noFill/>
        </p:spPr>
        <p:txBody>
          <a:bodyPr wrap="square">
            <a:spAutoFit/>
          </a:bodyPr>
          <a:lstStyle/>
          <a:p>
            <a:r>
              <a:rPr lang="nn-NO" sz="1000" dirty="0"/>
              <a:t>6. Vartokite liesus pieno produktus</a:t>
            </a:r>
            <a:r>
              <a:rPr lang="lt-LT" sz="1000" dirty="0"/>
              <a:t> produktus, kurie turi mažai riebalų, druskos ir cukraus. Patariama valgyti liesą varškę ir varškės sūrius, kefyrą, pasukas, liesą nesaldintą jogurtą, rūgpienį. Saikingai vartokite pieno produktus, kuriuose yra daug sočiųjų riebalų: grietinėlė, grietinė, fermentiniai ir kiti riebūs sūriai. </a:t>
            </a:r>
            <a:endParaRPr lang="en-US" sz="1000" dirty="0"/>
          </a:p>
        </p:txBody>
      </p:sp>
      <p:sp>
        <p:nvSpPr>
          <p:cNvPr id="28" name="TextBox 27">
            <a:extLst>
              <a:ext uri="{FF2B5EF4-FFF2-40B4-BE49-F238E27FC236}">
                <a16:creationId xmlns:a16="http://schemas.microsoft.com/office/drawing/2014/main" id="{13FCF4E6-165D-4B61-1E96-E8ED9990AF47}"/>
              </a:ext>
            </a:extLst>
          </p:cNvPr>
          <p:cNvSpPr txBox="1"/>
          <p:nvPr/>
        </p:nvSpPr>
        <p:spPr>
          <a:xfrm>
            <a:off x="231406" y="7477026"/>
            <a:ext cx="3572932" cy="707886"/>
          </a:xfrm>
          <a:prstGeom prst="rect">
            <a:avLst/>
          </a:prstGeom>
          <a:noFill/>
        </p:spPr>
        <p:txBody>
          <a:bodyPr wrap="square">
            <a:spAutoFit/>
          </a:bodyPr>
          <a:lstStyle/>
          <a:p>
            <a:r>
              <a:rPr lang="en-US" sz="1000" dirty="0"/>
              <a:t>7. </a:t>
            </a:r>
            <a:r>
              <a:rPr lang="en-US" sz="1000" dirty="0" err="1"/>
              <a:t>Valgykite</a:t>
            </a:r>
            <a:r>
              <a:rPr lang="en-US" sz="1000" dirty="0"/>
              <a:t> </a:t>
            </a:r>
            <a:r>
              <a:rPr lang="en-US" sz="1000" dirty="0" err="1"/>
              <a:t>žuvį</a:t>
            </a:r>
            <a:r>
              <a:rPr lang="en-US" sz="1000" dirty="0"/>
              <a:t> du </a:t>
            </a:r>
            <a:r>
              <a:rPr lang="en-US" sz="1000" dirty="0" err="1"/>
              <a:t>ar</a:t>
            </a:r>
            <a:r>
              <a:rPr lang="en-US" sz="1000" dirty="0"/>
              <a:t> tris </a:t>
            </a:r>
            <a:r>
              <a:rPr lang="en-US" sz="1000" dirty="0" err="1"/>
              <a:t>kartus</a:t>
            </a:r>
            <a:r>
              <a:rPr lang="en-US" sz="1000" dirty="0"/>
              <a:t> per </a:t>
            </a:r>
            <a:r>
              <a:rPr lang="en-US" sz="1000" dirty="0" err="1"/>
              <a:t>savaitę</a:t>
            </a:r>
            <a:r>
              <a:rPr lang="lt-LT" sz="1000" dirty="0"/>
              <a:t> apie 300–450g. g. Naudinga lašiša, upėtakis, skumbrė ar silkė, turinčios daugiau omega 3 riebalų rūgščių. Ribokite žuvis: (ešerys, lydeka, tunas, </a:t>
            </a:r>
            <a:r>
              <a:rPr lang="lt-LT" sz="1000" dirty="0" err="1"/>
              <a:t>kardžuvė</a:t>
            </a:r>
            <a:r>
              <a:rPr lang="lt-LT" sz="1000" dirty="0"/>
              <a:t>), kuriose gali būti gyvsidabrio. </a:t>
            </a:r>
            <a:endParaRPr lang="en-US" sz="1000" dirty="0"/>
          </a:p>
        </p:txBody>
      </p:sp>
      <p:sp>
        <p:nvSpPr>
          <p:cNvPr id="30" name="TextBox 29">
            <a:extLst>
              <a:ext uri="{FF2B5EF4-FFF2-40B4-BE49-F238E27FC236}">
                <a16:creationId xmlns:a16="http://schemas.microsoft.com/office/drawing/2014/main" id="{8DE08C20-9810-B25C-B77E-A7415A6922FF}"/>
              </a:ext>
            </a:extLst>
          </p:cNvPr>
          <p:cNvSpPr txBox="1"/>
          <p:nvPr/>
        </p:nvSpPr>
        <p:spPr>
          <a:xfrm>
            <a:off x="218017" y="8331384"/>
            <a:ext cx="3572932" cy="707886"/>
          </a:xfrm>
          <a:prstGeom prst="rect">
            <a:avLst/>
          </a:prstGeom>
          <a:noFill/>
        </p:spPr>
        <p:txBody>
          <a:bodyPr wrap="square">
            <a:spAutoFit/>
          </a:bodyPr>
          <a:lstStyle/>
          <a:p>
            <a:r>
              <a:rPr lang="lt-LT" sz="1000" dirty="0"/>
              <a:t>8. Ribokite maisto produktus ir gėrimus, kuriuose yra daug cukraus.</a:t>
            </a:r>
            <a:r>
              <a:rPr lang="en-US" sz="1000" dirty="0"/>
              <a:t> </a:t>
            </a:r>
            <a:r>
              <a:rPr lang="lt-LT" sz="1000" dirty="0"/>
              <a:t>Kuo rečiau vartokite saldžių gėrimų, saldumynų, desertų, bandelių, nes tai  pagrindiniai cukrų (paprastųjų angliavandenių) šaltiniai.</a:t>
            </a:r>
            <a:endParaRPr lang="en-US" sz="1000" dirty="0"/>
          </a:p>
        </p:txBody>
      </p:sp>
      <p:sp>
        <p:nvSpPr>
          <p:cNvPr id="58" name="TextBox 57">
            <a:extLst>
              <a:ext uri="{FF2B5EF4-FFF2-40B4-BE49-F238E27FC236}">
                <a16:creationId xmlns:a16="http://schemas.microsoft.com/office/drawing/2014/main" id="{01D26599-65EF-B861-A725-9CA71E56D881}"/>
              </a:ext>
            </a:extLst>
          </p:cNvPr>
          <p:cNvSpPr txBox="1"/>
          <p:nvPr/>
        </p:nvSpPr>
        <p:spPr>
          <a:xfrm>
            <a:off x="-2080744" y="9756281"/>
            <a:ext cx="3092933" cy="261610"/>
          </a:xfrm>
          <a:prstGeom prst="rect">
            <a:avLst/>
          </a:prstGeom>
          <a:noFill/>
        </p:spPr>
        <p:txBody>
          <a:bodyPr wrap="square">
            <a:spAutoFit/>
          </a:bodyPr>
          <a:lstStyle/>
          <a:p>
            <a:r>
              <a:rPr lang="lt-LT" sz="1100" dirty="0"/>
              <a:t>.</a:t>
            </a:r>
            <a:endParaRPr lang="en-US" sz="1100" dirty="0"/>
          </a:p>
        </p:txBody>
      </p:sp>
      <p:sp>
        <p:nvSpPr>
          <p:cNvPr id="63" name="TextBox 62">
            <a:extLst>
              <a:ext uri="{FF2B5EF4-FFF2-40B4-BE49-F238E27FC236}">
                <a16:creationId xmlns:a16="http://schemas.microsoft.com/office/drawing/2014/main" id="{A8CAC1DF-D7E2-F870-1988-E2FC74A853D9}"/>
              </a:ext>
            </a:extLst>
          </p:cNvPr>
          <p:cNvSpPr txBox="1"/>
          <p:nvPr/>
        </p:nvSpPr>
        <p:spPr>
          <a:xfrm>
            <a:off x="154028" y="9014640"/>
            <a:ext cx="3735985" cy="246221"/>
          </a:xfrm>
          <a:prstGeom prst="rect">
            <a:avLst/>
          </a:prstGeom>
          <a:noFill/>
        </p:spPr>
        <p:txBody>
          <a:bodyPr wrap="square">
            <a:spAutoFit/>
          </a:bodyPr>
          <a:lstStyle/>
          <a:p>
            <a:r>
              <a:rPr lang="lt-LT" sz="1000" dirty="0"/>
              <a:t> </a:t>
            </a:r>
            <a:endParaRPr lang="en-US" sz="1000" dirty="0"/>
          </a:p>
        </p:txBody>
      </p:sp>
      <p:pic>
        <p:nvPicPr>
          <p:cNvPr id="65" name="Paveikslėlis 64">
            <a:extLst>
              <a:ext uri="{FF2B5EF4-FFF2-40B4-BE49-F238E27FC236}">
                <a16:creationId xmlns:a16="http://schemas.microsoft.com/office/drawing/2014/main" id="{1147C035-FE15-2D92-2D64-4B4F7CBE0001}"/>
              </a:ext>
            </a:extLst>
          </p:cNvPr>
          <p:cNvPicPr>
            <a:picLocks noChangeAspect="1"/>
          </p:cNvPicPr>
          <p:nvPr/>
        </p:nvPicPr>
        <p:blipFill>
          <a:blip r:embed="rId2"/>
          <a:stretch>
            <a:fillRect/>
          </a:stretch>
        </p:blipFill>
        <p:spPr>
          <a:xfrm>
            <a:off x="4099562" y="910840"/>
            <a:ext cx="2507211" cy="1347576"/>
          </a:xfrm>
          <a:prstGeom prst="rect">
            <a:avLst/>
          </a:prstGeom>
        </p:spPr>
      </p:pic>
      <p:pic>
        <p:nvPicPr>
          <p:cNvPr id="67" name="Paveikslėlis 66">
            <a:extLst>
              <a:ext uri="{FF2B5EF4-FFF2-40B4-BE49-F238E27FC236}">
                <a16:creationId xmlns:a16="http://schemas.microsoft.com/office/drawing/2014/main" id="{96614F02-95E2-E30C-EBEB-AE1E7504E5B2}"/>
              </a:ext>
            </a:extLst>
          </p:cNvPr>
          <p:cNvPicPr>
            <a:picLocks noChangeAspect="1"/>
          </p:cNvPicPr>
          <p:nvPr/>
        </p:nvPicPr>
        <p:blipFill>
          <a:blip r:embed="rId3"/>
          <a:stretch>
            <a:fillRect/>
          </a:stretch>
        </p:blipFill>
        <p:spPr>
          <a:xfrm>
            <a:off x="4099562" y="2418618"/>
            <a:ext cx="2473178" cy="1668298"/>
          </a:xfrm>
          <a:prstGeom prst="rect">
            <a:avLst/>
          </a:prstGeom>
        </p:spPr>
      </p:pic>
      <p:pic>
        <p:nvPicPr>
          <p:cNvPr id="69" name="Paveikslėlis 68">
            <a:extLst>
              <a:ext uri="{FF2B5EF4-FFF2-40B4-BE49-F238E27FC236}">
                <a16:creationId xmlns:a16="http://schemas.microsoft.com/office/drawing/2014/main" id="{A8E8C3BA-BBDA-7157-CA03-2A2074CAC016}"/>
              </a:ext>
            </a:extLst>
          </p:cNvPr>
          <p:cNvPicPr>
            <a:picLocks noChangeAspect="1"/>
          </p:cNvPicPr>
          <p:nvPr/>
        </p:nvPicPr>
        <p:blipFill>
          <a:blip r:embed="rId4"/>
          <a:stretch>
            <a:fillRect/>
          </a:stretch>
        </p:blipFill>
        <p:spPr>
          <a:xfrm>
            <a:off x="3890012" y="7125393"/>
            <a:ext cx="2878492" cy="1363496"/>
          </a:xfrm>
          <a:prstGeom prst="rect">
            <a:avLst/>
          </a:prstGeom>
        </p:spPr>
      </p:pic>
      <p:pic>
        <p:nvPicPr>
          <p:cNvPr id="1026" name="Picture 2" descr="10 sočių filipiniečių jautienos receptų sočiai šventei. Nuotraukoje: filipiniečių jautienos kaldereta su pipirais ir bulvėmis">
            <a:extLst>
              <a:ext uri="{FF2B5EF4-FFF2-40B4-BE49-F238E27FC236}">
                <a16:creationId xmlns:a16="http://schemas.microsoft.com/office/drawing/2014/main" id="{EF7025A5-8F4F-652B-D169-9EF49B31EE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3666" y="4245635"/>
            <a:ext cx="1839002" cy="2757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759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4087CB83-5D27-D82B-BF84-BCC736D8E819}"/>
              </a:ext>
            </a:extLst>
          </p:cNvPr>
          <p:cNvSpPr txBox="1"/>
          <p:nvPr/>
        </p:nvSpPr>
        <p:spPr>
          <a:xfrm>
            <a:off x="420026" y="495488"/>
            <a:ext cx="3862080" cy="1015663"/>
          </a:xfrm>
          <a:prstGeom prst="rect">
            <a:avLst/>
          </a:prstGeom>
          <a:noFill/>
        </p:spPr>
        <p:txBody>
          <a:bodyPr wrap="square">
            <a:spAutoFit/>
          </a:bodyPr>
          <a:lstStyle/>
          <a:p>
            <a:r>
              <a:rPr lang="lt-LT" sz="1000" dirty="0"/>
              <a:t>9. Valgykite nesūrų maistą.</a:t>
            </a:r>
            <a:r>
              <a:rPr lang="en-US" sz="1000" dirty="0"/>
              <a:t> </a:t>
            </a:r>
            <a:r>
              <a:rPr lang="lt-LT" sz="1000" dirty="0"/>
              <a:t>Bendras druskos kiekis per parą neturi būti didesnis kaip 5 g arba vienas arbatinis šaukštelis. Druską patartina vartoti tik </a:t>
            </a:r>
            <a:r>
              <a:rPr lang="lt-LT" sz="1000" dirty="0" err="1"/>
              <a:t>joduotą</a:t>
            </a:r>
            <a:r>
              <a:rPr lang="lt-LT" sz="1000" dirty="0"/>
              <a:t>.  Vietoje druskos maistą galima paskaninti žolelėmis ar kitais nesūdytais prieskoniais. Pradėjus vartoti mažiau sūdyto maisto, greitai priprantama ir nebeatrodo, jog druskos yra per mažai.</a:t>
            </a:r>
            <a:endParaRPr lang="en-US" sz="1000" dirty="0"/>
          </a:p>
          <a:p>
            <a:endParaRPr lang="en-US" sz="1000" dirty="0"/>
          </a:p>
        </p:txBody>
      </p:sp>
      <p:sp>
        <p:nvSpPr>
          <p:cNvPr id="8" name="TextBox 7">
            <a:extLst>
              <a:ext uri="{FF2B5EF4-FFF2-40B4-BE49-F238E27FC236}">
                <a16:creationId xmlns:a16="http://schemas.microsoft.com/office/drawing/2014/main" id="{6267C306-9C7A-C4E5-4EC2-5095F706CB78}"/>
              </a:ext>
            </a:extLst>
          </p:cNvPr>
          <p:cNvSpPr txBox="1"/>
          <p:nvPr/>
        </p:nvSpPr>
        <p:spPr>
          <a:xfrm>
            <a:off x="420025" y="1643604"/>
            <a:ext cx="3862081" cy="553998"/>
          </a:xfrm>
          <a:prstGeom prst="rect">
            <a:avLst/>
          </a:prstGeom>
          <a:noFill/>
        </p:spPr>
        <p:txBody>
          <a:bodyPr wrap="square" rtlCol="0">
            <a:spAutoFit/>
          </a:bodyPr>
          <a:lstStyle/>
          <a:p>
            <a:r>
              <a:rPr lang="en-US" sz="1000" dirty="0"/>
              <a:t>10.</a:t>
            </a:r>
            <a:r>
              <a:rPr lang="lt-LT" sz="1000" dirty="0"/>
              <a:t> </a:t>
            </a:r>
            <a:r>
              <a:rPr lang="en-US" sz="1000" dirty="0"/>
              <a:t>R</a:t>
            </a:r>
            <a:r>
              <a:rPr lang="lt-LT" sz="1000" dirty="0"/>
              <a:t>inkitės produktus</a:t>
            </a:r>
            <a:r>
              <a:rPr lang="en-US" sz="1000" dirty="0"/>
              <a:t> be </a:t>
            </a:r>
            <a:r>
              <a:rPr lang="en-US" sz="1000" dirty="0" err="1"/>
              <a:t>saldikli</a:t>
            </a:r>
            <a:r>
              <a:rPr lang="lt-LT" sz="1000" dirty="0"/>
              <a:t>ų, pažymėtus simboliu ,,Rakto skylutė“,</a:t>
            </a:r>
            <a:r>
              <a:rPr lang="en-US" sz="1000" dirty="0"/>
              <a:t> </a:t>
            </a:r>
            <a:r>
              <a:rPr lang="en-US" sz="1000" dirty="0" err="1"/>
              <a:t>nes</a:t>
            </a:r>
            <a:r>
              <a:rPr lang="en-US" sz="1000" dirty="0"/>
              <a:t> </a:t>
            </a:r>
            <a:r>
              <a:rPr lang="en-US" sz="1000" dirty="0" err="1"/>
              <a:t>juose</a:t>
            </a:r>
            <a:r>
              <a:rPr lang="lt-LT" sz="1000" dirty="0"/>
              <a:t> yra mažiau druskos, cukraus ir riebalų, o grūdiniuose produktuose išsaugota daugiau maistinių skaidulų.  </a:t>
            </a:r>
            <a:endParaRPr lang="en-US" sz="1000" dirty="0"/>
          </a:p>
        </p:txBody>
      </p:sp>
      <p:sp>
        <p:nvSpPr>
          <p:cNvPr id="9" name="TextBox 8">
            <a:extLst>
              <a:ext uri="{FF2B5EF4-FFF2-40B4-BE49-F238E27FC236}">
                <a16:creationId xmlns:a16="http://schemas.microsoft.com/office/drawing/2014/main" id="{0EB69605-6CB0-0872-ACF2-A8F6C36B9B97}"/>
              </a:ext>
            </a:extLst>
          </p:cNvPr>
          <p:cNvSpPr txBox="1"/>
          <p:nvPr/>
        </p:nvSpPr>
        <p:spPr>
          <a:xfrm>
            <a:off x="420025" y="2366113"/>
            <a:ext cx="3726018" cy="861774"/>
          </a:xfrm>
          <a:prstGeom prst="rect">
            <a:avLst/>
          </a:prstGeom>
          <a:noFill/>
        </p:spPr>
        <p:txBody>
          <a:bodyPr wrap="square" rtlCol="0">
            <a:spAutoFit/>
          </a:bodyPr>
          <a:lstStyle/>
          <a:p>
            <a:r>
              <a:rPr lang="lt-LT" sz="1000" dirty="0"/>
              <a:t>11. Gerkite pakankamai vandens. Per parą 6–8 stiklinės arba 1,5–2,0 litrai. Karštu oru, sportuojant, dirbant fizinį darbą, būtina suvartoti daugiau vandens. Rekomenduojama gerti geriamąjį vandenį, mineralizuotą, natūralų mineralinį vandenį. Vietoje saldintų, gaiviųjų gėrimų, </a:t>
            </a:r>
            <a:r>
              <a:rPr lang="lt-LT" sz="1000" dirty="0" err="1"/>
              <a:t>rinkitis</a:t>
            </a:r>
            <a:r>
              <a:rPr lang="lt-LT" sz="1000" dirty="0"/>
              <a:t> paprastą geriamąjį vandenį.</a:t>
            </a:r>
            <a:endParaRPr lang="en-US" sz="1000" dirty="0"/>
          </a:p>
        </p:txBody>
      </p:sp>
      <p:sp>
        <p:nvSpPr>
          <p:cNvPr id="10" name="TextBox 9">
            <a:extLst>
              <a:ext uri="{FF2B5EF4-FFF2-40B4-BE49-F238E27FC236}">
                <a16:creationId xmlns:a16="http://schemas.microsoft.com/office/drawing/2014/main" id="{DF1F98D2-E3AF-9C24-1C3D-477E19F36594}"/>
              </a:ext>
            </a:extLst>
          </p:cNvPr>
          <p:cNvSpPr txBox="1"/>
          <p:nvPr/>
        </p:nvSpPr>
        <p:spPr>
          <a:xfrm>
            <a:off x="420025" y="3394135"/>
            <a:ext cx="5900287" cy="246221"/>
          </a:xfrm>
          <a:prstGeom prst="rect">
            <a:avLst/>
          </a:prstGeom>
          <a:noFill/>
        </p:spPr>
        <p:txBody>
          <a:bodyPr wrap="square" rtlCol="0">
            <a:spAutoFit/>
          </a:bodyPr>
          <a:lstStyle/>
          <a:p>
            <a:r>
              <a:rPr lang="lt-LT" sz="1000" dirty="0"/>
              <a:t>12. Valgykite reguliariai 3–5 kartus per dieną, saikingai ir neskubėdami.</a:t>
            </a:r>
            <a:endParaRPr lang="en-US" sz="1000" dirty="0"/>
          </a:p>
        </p:txBody>
      </p:sp>
      <p:sp>
        <p:nvSpPr>
          <p:cNvPr id="11" name="TextBox 10">
            <a:extLst>
              <a:ext uri="{FF2B5EF4-FFF2-40B4-BE49-F238E27FC236}">
                <a16:creationId xmlns:a16="http://schemas.microsoft.com/office/drawing/2014/main" id="{7F2B9351-F24B-A4D1-0AF2-67287FD24AAD}"/>
              </a:ext>
            </a:extLst>
          </p:cNvPr>
          <p:cNvSpPr txBox="1"/>
          <p:nvPr/>
        </p:nvSpPr>
        <p:spPr>
          <a:xfrm>
            <a:off x="420025" y="3743728"/>
            <a:ext cx="4260102" cy="707886"/>
          </a:xfrm>
          <a:prstGeom prst="rect">
            <a:avLst/>
          </a:prstGeom>
          <a:noFill/>
        </p:spPr>
        <p:txBody>
          <a:bodyPr wrap="square" rtlCol="0">
            <a:spAutoFit/>
          </a:bodyPr>
          <a:lstStyle/>
          <a:p>
            <a:r>
              <a:rPr lang="lt-LT" sz="1000" dirty="0"/>
              <a:t>1</a:t>
            </a:r>
            <a:r>
              <a:rPr lang="en-US" sz="1000" dirty="0"/>
              <a:t>3</a:t>
            </a:r>
            <a:r>
              <a:rPr lang="lt-LT" sz="1000" dirty="0"/>
              <a:t>. Gamindami rinkitės tausojančius maisto gaminimo būdus</a:t>
            </a:r>
            <a:r>
              <a:rPr lang="en-US" sz="1000" dirty="0"/>
              <a:t>,</a:t>
            </a:r>
            <a:r>
              <a:rPr lang="lt-LT" sz="1000" dirty="0"/>
              <a:t> kaip virimas vandenyje ar garuose, troškinimas, gaminimas </a:t>
            </a:r>
            <a:r>
              <a:rPr lang="lt-LT" sz="1000" dirty="0" err="1"/>
              <a:t>konvekcinėje</a:t>
            </a:r>
            <a:r>
              <a:rPr lang="lt-LT" sz="1000" dirty="0"/>
              <a:t> krosnelėje, kepimas įvyniojus į popierių ar foliją. Venkite </a:t>
            </a:r>
            <a:r>
              <a:rPr lang="lt-LT" sz="1000" dirty="0" err="1"/>
              <a:t>kepim</a:t>
            </a:r>
            <a:r>
              <a:rPr lang="en-US" sz="1000" dirty="0"/>
              <a:t>o</a:t>
            </a:r>
            <a:r>
              <a:rPr lang="lt-LT" sz="1000" dirty="0"/>
              <a:t>, </a:t>
            </a:r>
            <a:r>
              <a:rPr lang="lt-LT" sz="1000" dirty="0" err="1"/>
              <a:t>rūkym</a:t>
            </a:r>
            <a:r>
              <a:rPr lang="en-US" sz="1000" dirty="0"/>
              <a:t>o</a:t>
            </a:r>
            <a:r>
              <a:rPr lang="lt-LT" sz="1000" dirty="0"/>
              <a:t>, </a:t>
            </a:r>
            <a:r>
              <a:rPr lang="lt-LT" sz="1000" dirty="0" err="1"/>
              <a:t>gruzdinim</a:t>
            </a:r>
            <a:r>
              <a:rPr lang="en-US" sz="1000" dirty="0"/>
              <a:t>o</a:t>
            </a:r>
            <a:r>
              <a:rPr lang="lt-LT" sz="1000" dirty="0"/>
              <a:t>, </a:t>
            </a:r>
            <a:r>
              <a:rPr lang="lt-LT" sz="1000" dirty="0" err="1"/>
              <a:t>virim</a:t>
            </a:r>
            <a:r>
              <a:rPr lang="en-US" sz="1000" dirty="0"/>
              <a:t>o</a:t>
            </a:r>
            <a:r>
              <a:rPr lang="lt-LT" sz="1000" dirty="0"/>
              <a:t> riebaluose, nes</a:t>
            </a:r>
            <a:r>
              <a:rPr lang="en-US" sz="1000" dirty="0"/>
              <a:t> </a:t>
            </a:r>
            <a:r>
              <a:rPr lang="en-US" sz="1000" dirty="0" err="1"/>
              <a:t>tuomet</a:t>
            </a:r>
            <a:r>
              <a:rPr lang="lt-LT" sz="1000" dirty="0"/>
              <a:t> gali susidaryti įvairių kenksmingų medžiagų.</a:t>
            </a:r>
            <a:endParaRPr lang="en-US" sz="1000" dirty="0"/>
          </a:p>
        </p:txBody>
      </p:sp>
      <p:sp>
        <p:nvSpPr>
          <p:cNvPr id="12" name="TextBox 11">
            <a:extLst>
              <a:ext uri="{FF2B5EF4-FFF2-40B4-BE49-F238E27FC236}">
                <a16:creationId xmlns:a16="http://schemas.microsoft.com/office/drawing/2014/main" id="{4BC093E7-A649-EC9A-ABAC-C20BB824331D}"/>
              </a:ext>
            </a:extLst>
          </p:cNvPr>
          <p:cNvSpPr txBox="1"/>
          <p:nvPr/>
        </p:nvSpPr>
        <p:spPr>
          <a:xfrm>
            <a:off x="426464" y="5111436"/>
            <a:ext cx="3974263" cy="707886"/>
          </a:xfrm>
          <a:prstGeom prst="rect">
            <a:avLst/>
          </a:prstGeom>
          <a:noFill/>
        </p:spPr>
        <p:txBody>
          <a:bodyPr wrap="square" rtlCol="0">
            <a:spAutoFit/>
          </a:bodyPr>
          <a:lstStyle/>
          <a:p>
            <a:r>
              <a:rPr lang="en-US" sz="1000" dirty="0"/>
              <a:t>15. </a:t>
            </a:r>
            <a:r>
              <a:rPr lang="lt-LT" sz="1000" dirty="0"/>
              <a:t>Palaikykite su maistu gaunamos ir judant išeikvojamos energijos balansą. Taip išvengsite antsvorio ir nutukimo, sumažinsite kitų lėtinių ligų riziką. Mažiau laiko leiskite pasyviai (sėdint prie televizoriaus, kompiuterio, telefono).</a:t>
            </a:r>
            <a:endParaRPr lang="en-US" sz="1000" dirty="0"/>
          </a:p>
        </p:txBody>
      </p:sp>
      <p:sp>
        <p:nvSpPr>
          <p:cNvPr id="44" name="TextBox 43">
            <a:extLst>
              <a:ext uri="{FF2B5EF4-FFF2-40B4-BE49-F238E27FC236}">
                <a16:creationId xmlns:a16="http://schemas.microsoft.com/office/drawing/2014/main" id="{2FF86E95-2A94-CF39-9819-4E14CE8074C7}"/>
              </a:ext>
            </a:extLst>
          </p:cNvPr>
          <p:cNvSpPr txBox="1"/>
          <p:nvPr/>
        </p:nvSpPr>
        <p:spPr>
          <a:xfrm>
            <a:off x="426464" y="4488450"/>
            <a:ext cx="3611032" cy="707886"/>
          </a:xfrm>
          <a:prstGeom prst="rect">
            <a:avLst/>
          </a:prstGeom>
          <a:noFill/>
        </p:spPr>
        <p:txBody>
          <a:bodyPr wrap="square">
            <a:spAutoFit/>
          </a:bodyPr>
          <a:lstStyle/>
          <a:p>
            <a:r>
              <a:rPr lang="lt-LT" sz="1000" dirty="0"/>
              <a:t>1</a:t>
            </a:r>
            <a:r>
              <a:rPr lang="en-US" sz="1000" dirty="0"/>
              <a:t>4</a:t>
            </a:r>
            <a:r>
              <a:rPr lang="lt-LT" sz="1000" dirty="0"/>
              <a:t>. Atkreipkite dėmesį į maisto produktų etiketes.</a:t>
            </a:r>
            <a:r>
              <a:rPr lang="en-US" sz="1000" dirty="0"/>
              <a:t> Tai</a:t>
            </a:r>
            <a:r>
              <a:rPr lang="lt-LT" sz="1000" dirty="0"/>
              <a:t> svarbi  </a:t>
            </a:r>
            <a:r>
              <a:rPr lang="lt-LT" sz="1000" dirty="0" err="1"/>
              <a:t>inform</a:t>
            </a:r>
            <a:r>
              <a:rPr lang="en-US" sz="1000" dirty="0" err="1"/>
              <a:t>cija</a:t>
            </a:r>
            <a:r>
              <a:rPr lang="lt-LT" sz="1000" dirty="0"/>
              <a:t> apie maisto </a:t>
            </a:r>
            <a:r>
              <a:rPr lang="lt-LT" sz="1000" dirty="0" err="1"/>
              <a:t>produkt</a:t>
            </a:r>
            <a:r>
              <a:rPr lang="en-US" sz="1000" dirty="0"/>
              <a:t>o</a:t>
            </a:r>
            <a:r>
              <a:rPr lang="lt-LT" sz="1000" dirty="0"/>
              <a:t> sudedamąsias dalis, maistingumą, tinkamumo vartoti terminą</a:t>
            </a:r>
            <a:r>
              <a:rPr lang="en-US" sz="1000" dirty="0"/>
              <a:t>.</a:t>
            </a:r>
            <a:r>
              <a:rPr lang="lt-LT" sz="1000" dirty="0"/>
              <a:t> </a:t>
            </a:r>
            <a:endParaRPr lang="en-US" sz="1000" dirty="0"/>
          </a:p>
          <a:p>
            <a:endParaRPr lang="en-US" sz="1000" dirty="0"/>
          </a:p>
        </p:txBody>
      </p:sp>
      <p:sp>
        <p:nvSpPr>
          <p:cNvPr id="14" name="TextBox 13">
            <a:extLst>
              <a:ext uri="{FF2B5EF4-FFF2-40B4-BE49-F238E27FC236}">
                <a16:creationId xmlns:a16="http://schemas.microsoft.com/office/drawing/2014/main" id="{F5B5767F-1B56-6AA1-E195-C0242F37CFAA}"/>
              </a:ext>
            </a:extLst>
          </p:cNvPr>
          <p:cNvSpPr txBox="1"/>
          <p:nvPr/>
        </p:nvSpPr>
        <p:spPr>
          <a:xfrm>
            <a:off x="1317440" y="6797810"/>
            <a:ext cx="5440111" cy="261610"/>
          </a:xfrm>
          <a:prstGeom prst="rect">
            <a:avLst/>
          </a:prstGeom>
          <a:noFill/>
        </p:spPr>
        <p:txBody>
          <a:bodyPr wrap="square">
            <a:spAutoFit/>
          </a:bodyPr>
          <a:lstStyle/>
          <a:p>
            <a:r>
              <a:rPr lang="lt-LT" sz="1050" dirty="0"/>
              <a:t>S</a:t>
            </a:r>
            <a:r>
              <a:rPr lang="en-US" sz="1050" dirty="0" err="1"/>
              <a:t>veikatai</a:t>
            </a:r>
            <a:r>
              <a:rPr lang="en-US" sz="1050" dirty="0"/>
              <a:t> </a:t>
            </a:r>
            <a:r>
              <a:rPr lang="en-US" sz="1050" dirty="0" err="1"/>
              <a:t>palanki</a:t>
            </a:r>
            <a:r>
              <a:rPr lang="en-US" sz="1050" dirty="0"/>
              <a:t> </a:t>
            </a:r>
            <a:r>
              <a:rPr lang="en-US" sz="1050" dirty="0" err="1"/>
              <a:t>mityba</a:t>
            </a:r>
            <a:r>
              <a:rPr lang="en-US" sz="1050" dirty="0"/>
              <a:t> </a:t>
            </a:r>
            <a:r>
              <a:rPr lang="en-US" sz="1050" dirty="0" err="1"/>
              <a:t>ir</a:t>
            </a:r>
            <a:r>
              <a:rPr lang="en-US" sz="1050" dirty="0"/>
              <a:t> </a:t>
            </a:r>
            <a:r>
              <a:rPr lang="en-US" sz="1050" dirty="0" err="1"/>
              <a:t>fizinis</a:t>
            </a:r>
            <a:r>
              <a:rPr lang="en-US" sz="1050" dirty="0"/>
              <a:t> </a:t>
            </a:r>
            <a:r>
              <a:rPr lang="en-US" sz="1050" dirty="0" err="1"/>
              <a:t>aktyvumas</a:t>
            </a:r>
            <a:r>
              <a:rPr lang="en-US" sz="1050" dirty="0"/>
              <a:t> pad</a:t>
            </a:r>
            <a:r>
              <a:rPr lang="lt-LT" sz="1050" dirty="0"/>
              <a:t>ė</a:t>
            </a:r>
            <a:r>
              <a:rPr lang="en-US" sz="1050" dirty="0"/>
              <a:t>s  </a:t>
            </a:r>
            <a:r>
              <a:rPr lang="en-US" sz="1050" dirty="0" err="1"/>
              <a:t>i</a:t>
            </a:r>
            <a:r>
              <a:rPr lang="lt-LT" sz="1050" dirty="0"/>
              <a:t>š</a:t>
            </a:r>
            <a:r>
              <a:rPr lang="en-US" sz="1050" dirty="0" err="1"/>
              <a:t>vengti</a:t>
            </a:r>
            <a:r>
              <a:rPr lang="en-US" sz="1050" dirty="0"/>
              <a:t> </a:t>
            </a:r>
            <a:r>
              <a:rPr lang="en-US" sz="1050" dirty="0" err="1"/>
              <a:t>lig</a:t>
            </a:r>
            <a:r>
              <a:rPr lang="lt-LT" sz="1050" dirty="0"/>
              <a:t>ų</a:t>
            </a:r>
            <a:r>
              <a:rPr lang="en-US" sz="1050" dirty="0"/>
              <a:t> </a:t>
            </a:r>
            <a:r>
              <a:rPr lang="en-US" sz="1050" dirty="0" err="1"/>
              <a:t>ir</a:t>
            </a:r>
            <a:r>
              <a:rPr lang="en-US" sz="1050" dirty="0"/>
              <a:t> </a:t>
            </a:r>
            <a:r>
              <a:rPr lang="en-US" sz="1050" dirty="0" err="1"/>
              <a:t>i</a:t>
            </a:r>
            <a:r>
              <a:rPr lang="lt-LT" sz="1050" dirty="0"/>
              <a:t>š</a:t>
            </a:r>
            <a:r>
              <a:rPr lang="en-US" sz="1050" dirty="0" err="1"/>
              <a:t>likti</a:t>
            </a:r>
            <a:r>
              <a:rPr lang="en-US" sz="1050" dirty="0"/>
              <a:t> </a:t>
            </a:r>
            <a:r>
              <a:rPr lang="en-US" sz="1050" dirty="0" err="1"/>
              <a:t>sveikiems</a:t>
            </a:r>
            <a:r>
              <a:rPr lang="en-US" sz="1050" dirty="0"/>
              <a:t>. </a:t>
            </a:r>
            <a:r>
              <a:rPr lang="lt-LT" sz="1050" dirty="0"/>
              <a:t> </a:t>
            </a:r>
            <a:endParaRPr lang="en-US" sz="1050" dirty="0"/>
          </a:p>
        </p:txBody>
      </p:sp>
      <p:pic>
        <p:nvPicPr>
          <p:cNvPr id="71" name="Paveikslėlis 70">
            <a:extLst>
              <a:ext uri="{FF2B5EF4-FFF2-40B4-BE49-F238E27FC236}">
                <a16:creationId xmlns:a16="http://schemas.microsoft.com/office/drawing/2014/main" id="{0456DD9A-00DB-EEB3-CF37-8AEF46A7DD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9333" y="8230748"/>
            <a:ext cx="1365181" cy="1271390"/>
          </a:xfrm>
          <a:prstGeom prst="rect">
            <a:avLst/>
          </a:prstGeom>
        </p:spPr>
      </p:pic>
      <p:pic>
        <p:nvPicPr>
          <p:cNvPr id="73" name="Paveikslėlis 72">
            <a:extLst>
              <a:ext uri="{FF2B5EF4-FFF2-40B4-BE49-F238E27FC236}">
                <a16:creationId xmlns:a16="http://schemas.microsoft.com/office/drawing/2014/main" id="{8BDFD803-29CA-2047-BAC0-42FC3DC7B8B2}"/>
              </a:ext>
            </a:extLst>
          </p:cNvPr>
          <p:cNvPicPr>
            <a:picLocks noChangeAspect="1"/>
          </p:cNvPicPr>
          <p:nvPr/>
        </p:nvPicPr>
        <p:blipFill>
          <a:blip r:embed="rId3"/>
          <a:stretch>
            <a:fillRect/>
          </a:stretch>
        </p:blipFill>
        <p:spPr>
          <a:xfrm>
            <a:off x="4612902" y="1052705"/>
            <a:ext cx="2001965" cy="2522195"/>
          </a:xfrm>
          <a:prstGeom prst="rect">
            <a:avLst/>
          </a:prstGeom>
        </p:spPr>
      </p:pic>
      <p:pic>
        <p:nvPicPr>
          <p:cNvPr id="18" name="Paveikslėlis 17">
            <a:extLst>
              <a:ext uri="{FF2B5EF4-FFF2-40B4-BE49-F238E27FC236}">
                <a16:creationId xmlns:a16="http://schemas.microsoft.com/office/drawing/2014/main" id="{361CFAD7-419A-B8E5-05C7-5FDAF3A21DDD}"/>
              </a:ext>
            </a:extLst>
          </p:cNvPr>
          <p:cNvPicPr>
            <a:picLocks noChangeAspect="1"/>
          </p:cNvPicPr>
          <p:nvPr/>
        </p:nvPicPr>
        <p:blipFill>
          <a:blip r:embed="rId4"/>
          <a:stretch>
            <a:fillRect/>
          </a:stretch>
        </p:blipFill>
        <p:spPr>
          <a:xfrm>
            <a:off x="4612902" y="4509157"/>
            <a:ext cx="2082800" cy="1287013"/>
          </a:xfrm>
          <a:prstGeom prst="rect">
            <a:avLst/>
          </a:prstGeom>
        </p:spPr>
      </p:pic>
      <p:sp>
        <p:nvSpPr>
          <p:cNvPr id="20" name="TextBox 19">
            <a:extLst>
              <a:ext uri="{FF2B5EF4-FFF2-40B4-BE49-F238E27FC236}">
                <a16:creationId xmlns:a16="http://schemas.microsoft.com/office/drawing/2014/main" id="{73F20934-F712-03D7-B500-72DC3536048F}"/>
              </a:ext>
            </a:extLst>
          </p:cNvPr>
          <p:cNvSpPr txBox="1"/>
          <p:nvPr/>
        </p:nvSpPr>
        <p:spPr>
          <a:xfrm>
            <a:off x="426464" y="9285670"/>
            <a:ext cx="5305470" cy="249684"/>
          </a:xfrm>
          <a:prstGeom prst="rect">
            <a:avLst/>
          </a:prstGeom>
          <a:noFill/>
        </p:spPr>
        <p:txBody>
          <a:bodyPr wrap="square">
            <a:spAutoFit/>
          </a:bodyPr>
          <a:lstStyle/>
          <a:p>
            <a:pPr>
              <a:lnSpc>
                <a:spcPct val="107000"/>
              </a:lnSpc>
              <a:spcAft>
                <a:spcPts val="800"/>
              </a:spcAft>
            </a:pPr>
            <a:r>
              <a:rPr lang="lt-LT" sz="1000" dirty="0">
                <a:effectLst/>
                <a:latin typeface="Calibri" panose="020F0502020204030204" pitchFamily="34" charset="0"/>
                <a:ea typeface="Calibri" panose="020F0502020204030204" pitchFamily="34" charset="0"/>
                <a:cs typeface="Arial" panose="020B0604020202020204" pitchFamily="34" charset="0"/>
              </a:rPr>
              <a:t>Parengė visuomenės sveikatos specialistė Rita </a:t>
            </a:r>
            <a:r>
              <a:rPr lang="lt-LT" sz="1000" dirty="0" err="1">
                <a:effectLst/>
                <a:latin typeface="Calibri" panose="020F0502020204030204" pitchFamily="34" charset="0"/>
                <a:ea typeface="Calibri" panose="020F0502020204030204" pitchFamily="34" charset="0"/>
                <a:cs typeface="Arial" panose="020B0604020202020204" pitchFamily="34" charset="0"/>
              </a:rPr>
              <a:t>Kleinauskienė</a:t>
            </a:r>
            <a:r>
              <a:rPr lang="lt-LT" sz="1000" dirty="0">
                <a:effectLst/>
                <a:latin typeface="Calibri" panose="020F0502020204030204" pitchFamily="34" charset="0"/>
                <a:ea typeface="Calibri" panose="020F0502020204030204" pitchFamily="34" charset="0"/>
                <a:cs typeface="Arial" panose="020B0604020202020204" pitchFamily="34" charset="0"/>
              </a:rPr>
              <a:t> remiantis SMLPC medžiaga</a:t>
            </a:r>
            <a:endParaRPr lang="en-US" sz="1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1" name="Stačiakampis 20">
            <a:extLst>
              <a:ext uri="{FF2B5EF4-FFF2-40B4-BE49-F238E27FC236}">
                <a16:creationId xmlns:a16="http://schemas.microsoft.com/office/drawing/2014/main" id="{108731B7-23FB-01A0-71BF-BF108357C10D}"/>
              </a:ext>
            </a:extLst>
          </p:cNvPr>
          <p:cNvSpPr/>
          <p:nvPr/>
        </p:nvSpPr>
        <p:spPr>
          <a:xfrm>
            <a:off x="1194403" y="6702406"/>
            <a:ext cx="4775200" cy="512193"/>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a:p>
        </p:txBody>
      </p:sp>
    </p:spTree>
    <p:extLst>
      <p:ext uri="{BB962C8B-B14F-4D97-AF65-F5344CB8AC3E}">
        <p14:creationId xmlns:p14="http://schemas.microsoft.com/office/powerpoint/2010/main" val="3686641804"/>
      </p:ext>
    </p:extLst>
  </p:cSld>
  <p:clrMapOvr>
    <a:masterClrMapping/>
  </p:clrMapOvr>
</p:sld>
</file>

<file path=ppt/theme/theme1.xml><?xml version="1.0" encoding="utf-8"?>
<a:theme xmlns:a="http://schemas.openxmlformats.org/drawingml/2006/main" name="„Office“ tema">
  <a:themeElements>
    <a:clrScheme name="„Office“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8033</TotalTime>
  <Words>709</Words>
  <Application>Microsoft Office PowerPoint</Application>
  <PresentationFormat>A4 formatas (210x297 mm)</PresentationFormat>
  <Paragraphs>23</Paragraphs>
  <Slides>2</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2</vt:i4>
      </vt:variant>
    </vt:vector>
  </HeadingPairs>
  <TitlesOfParts>
    <vt:vector size="6" baseType="lpstr">
      <vt:lpstr>Arial</vt:lpstr>
      <vt:lpstr>Calibri</vt:lpstr>
      <vt:lpstr>Calibri Light</vt:lpstr>
      <vt:lpstr>„Office“ tema</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Sveikatos-biuras Sveikatos-biuras</dc:creator>
  <cp:lastModifiedBy>Sveikatos-biuras Sveikatos-biuras</cp:lastModifiedBy>
  <cp:revision>8</cp:revision>
  <dcterms:created xsi:type="dcterms:W3CDTF">2024-06-12T12:46:42Z</dcterms:created>
  <dcterms:modified xsi:type="dcterms:W3CDTF">2024-09-25T06:25:33Z</dcterms:modified>
</cp:coreProperties>
</file>