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1020" y="-17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lt-LT"/>
              <a:t>Spustelėję redaguokite stilių</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528D65A4-F2CF-4C2B-94BA-913C533BA432}" type="datetimeFigureOut">
              <a:rPr lang="lt-LT" smtClean="0"/>
              <a:t>2024-11-26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0A4833A-9A2E-4E8F-A992-F301FBB020C5}" type="slidenum">
              <a:rPr lang="lt-LT" smtClean="0"/>
              <a:t>‹#›</a:t>
            </a:fld>
            <a:endParaRPr lang="lt-LT"/>
          </a:p>
        </p:txBody>
      </p:sp>
    </p:spTree>
    <p:extLst>
      <p:ext uri="{BB962C8B-B14F-4D97-AF65-F5344CB8AC3E}">
        <p14:creationId xmlns:p14="http://schemas.microsoft.com/office/powerpoint/2010/main" val="1968411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528D65A4-F2CF-4C2B-94BA-913C533BA432}" type="datetimeFigureOut">
              <a:rPr lang="lt-LT" smtClean="0"/>
              <a:t>2024-11-26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0A4833A-9A2E-4E8F-A992-F301FBB020C5}" type="slidenum">
              <a:rPr lang="lt-LT" smtClean="0"/>
              <a:t>‹#›</a:t>
            </a:fld>
            <a:endParaRPr lang="lt-LT"/>
          </a:p>
        </p:txBody>
      </p:sp>
    </p:spTree>
    <p:extLst>
      <p:ext uri="{BB962C8B-B14F-4D97-AF65-F5344CB8AC3E}">
        <p14:creationId xmlns:p14="http://schemas.microsoft.com/office/powerpoint/2010/main" val="4239425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lt-LT"/>
              <a:t>Spustelėję redaguokite stilių</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528D65A4-F2CF-4C2B-94BA-913C533BA432}" type="datetimeFigureOut">
              <a:rPr lang="lt-LT" smtClean="0"/>
              <a:t>2024-11-26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0A4833A-9A2E-4E8F-A992-F301FBB020C5}" type="slidenum">
              <a:rPr lang="lt-LT" smtClean="0"/>
              <a:t>‹#›</a:t>
            </a:fld>
            <a:endParaRPr lang="lt-LT"/>
          </a:p>
        </p:txBody>
      </p:sp>
    </p:spTree>
    <p:extLst>
      <p:ext uri="{BB962C8B-B14F-4D97-AF65-F5344CB8AC3E}">
        <p14:creationId xmlns:p14="http://schemas.microsoft.com/office/powerpoint/2010/main" val="3731185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528D65A4-F2CF-4C2B-94BA-913C533BA432}" type="datetimeFigureOut">
              <a:rPr lang="lt-LT" smtClean="0"/>
              <a:t>2024-11-26</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0A4833A-9A2E-4E8F-A992-F301FBB020C5}" type="slidenum">
              <a:rPr lang="lt-LT" smtClean="0"/>
              <a:t>‹#›</a:t>
            </a:fld>
            <a:endParaRPr lang="lt-LT"/>
          </a:p>
        </p:txBody>
      </p:sp>
    </p:spTree>
    <p:extLst>
      <p:ext uri="{BB962C8B-B14F-4D97-AF65-F5344CB8AC3E}">
        <p14:creationId xmlns:p14="http://schemas.microsoft.com/office/powerpoint/2010/main" val="2954509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lt-LT"/>
              <a:t>Spustelėję redaguokite stilių</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4" name="Content Placeholder 3"/>
          <p:cNvSpPr>
            <a:spLocks noGrp="1"/>
          </p:cNvSpPr>
          <p:nvPr>
            <p:ph sz="half" idx="2"/>
          </p:nvPr>
        </p:nvSpPr>
        <p:spPr>
          <a:xfrm>
            <a:off x="472381" y="3618442"/>
            <a:ext cx="2901255"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3471863" y="3618442"/>
            <a:ext cx="2915543"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528D65A4-F2CF-4C2B-94BA-913C533BA432}" type="datetimeFigureOut">
              <a:rPr lang="lt-LT" smtClean="0"/>
              <a:t>2024-11-26</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30A4833A-9A2E-4E8F-A992-F301FBB020C5}" type="slidenum">
              <a:rPr lang="lt-LT" smtClean="0"/>
              <a:t>‹#›</a:t>
            </a:fld>
            <a:endParaRPr lang="lt-LT"/>
          </a:p>
        </p:txBody>
      </p:sp>
    </p:spTree>
    <p:extLst>
      <p:ext uri="{BB962C8B-B14F-4D97-AF65-F5344CB8AC3E}">
        <p14:creationId xmlns:p14="http://schemas.microsoft.com/office/powerpoint/2010/main" val="2601318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528D65A4-F2CF-4C2B-94BA-913C533BA432}" type="datetimeFigureOut">
              <a:rPr lang="lt-LT" smtClean="0"/>
              <a:t>2024-11-26</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30A4833A-9A2E-4E8F-A992-F301FBB020C5}" type="slidenum">
              <a:rPr lang="lt-LT" smtClean="0"/>
              <a:t>‹#›</a:t>
            </a:fld>
            <a:endParaRPr lang="lt-LT"/>
          </a:p>
        </p:txBody>
      </p:sp>
    </p:spTree>
    <p:extLst>
      <p:ext uri="{BB962C8B-B14F-4D97-AF65-F5344CB8AC3E}">
        <p14:creationId xmlns:p14="http://schemas.microsoft.com/office/powerpoint/2010/main" val="1689822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8D65A4-F2CF-4C2B-94BA-913C533BA432}" type="datetimeFigureOut">
              <a:rPr lang="lt-LT" smtClean="0"/>
              <a:t>2024-11-26</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30A4833A-9A2E-4E8F-A992-F301FBB020C5}" type="slidenum">
              <a:rPr lang="lt-LT" smtClean="0"/>
              <a:t>‹#›</a:t>
            </a:fld>
            <a:endParaRPr lang="lt-LT"/>
          </a:p>
        </p:txBody>
      </p:sp>
    </p:spTree>
    <p:extLst>
      <p:ext uri="{BB962C8B-B14F-4D97-AF65-F5344CB8AC3E}">
        <p14:creationId xmlns:p14="http://schemas.microsoft.com/office/powerpoint/2010/main" val="3182143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lt-LT"/>
              <a:t>Spustelėję redaguokite stilių</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528D65A4-F2CF-4C2B-94BA-913C533BA432}" type="datetimeFigureOut">
              <a:rPr lang="lt-LT" smtClean="0"/>
              <a:t>2024-11-26</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0A4833A-9A2E-4E8F-A992-F301FBB020C5}" type="slidenum">
              <a:rPr lang="lt-LT" smtClean="0"/>
              <a:t>‹#›</a:t>
            </a:fld>
            <a:endParaRPr lang="lt-LT"/>
          </a:p>
        </p:txBody>
      </p:sp>
    </p:spTree>
    <p:extLst>
      <p:ext uri="{BB962C8B-B14F-4D97-AF65-F5344CB8AC3E}">
        <p14:creationId xmlns:p14="http://schemas.microsoft.com/office/powerpoint/2010/main" val="1174598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lt-LT"/>
              <a:t>Spustelėję redaguokite stilių</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528D65A4-F2CF-4C2B-94BA-913C533BA432}" type="datetimeFigureOut">
              <a:rPr lang="lt-LT" smtClean="0"/>
              <a:t>2024-11-26</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30A4833A-9A2E-4E8F-A992-F301FBB020C5}" type="slidenum">
              <a:rPr lang="lt-LT" smtClean="0"/>
              <a:t>‹#›</a:t>
            </a:fld>
            <a:endParaRPr lang="lt-LT"/>
          </a:p>
        </p:txBody>
      </p:sp>
    </p:spTree>
    <p:extLst>
      <p:ext uri="{BB962C8B-B14F-4D97-AF65-F5344CB8AC3E}">
        <p14:creationId xmlns:p14="http://schemas.microsoft.com/office/powerpoint/2010/main" val="318815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528D65A4-F2CF-4C2B-94BA-913C533BA432}" type="datetimeFigureOut">
              <a:rPr lang="lt-LT" smtClean="0"/>
              <a:t>2024-11-26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0A4833A-9A2E-4E8F-A992-F301FBB020C5}" type="slidenum">
              <a:rPr lang="lt-LT" smtClean="0"/>
              <a:t>‹#›</a:t>
            </a:fld>
            <a:endParaRPr lang="lt-LT"/>
          </a:p>
        </p:txBody>
      </p:sp>
    </p:spTree>
    <p:extLst>
      <p:ext uri="{BB962C8B-B14F-4D97-AF65-F5344CB8AC3E}">
        <p14:creationId xmlns:p14="http://schemas.microsoft.com/office/powerpoint/2010/main" val="1373496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528D65A4-F2CF-4C2B-94BA-913C533BA432}" type="datetimeFigureOut">
              <a:rPr lang="lt-LT" smtClean="0"/>
              <a:t>2024-11-26</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30A4833A-9A2E-4E8F-A992-F301FBB020C5}" type="slidenum">
              <a:rPr lang="lt-LT" smtClean="0"/>
              <a:t>‹#›</a:t>
            </a:fld>
            <a:endParaRPr lang="lt-LT"/>
          </a:p>
        </p:txBody>
      </p:sp>
    </p:spTree>
    <p:extLst>
      <p:ext uri="{BB962C8B-B14F-4D97-AF65-F5344CB8AC3E}">
        <p14:creationId xmlns:p14="http://schemas.microsoft.com/office/powerpoint/2010/main" val="337773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528D65A4-F2CF-4C2B-94BA-913C533BA432}" type="datetimeFigureOut">
              <a:rPr lang="lt-LT" smtClean="0"/>
              <a:t>2024-11-26</a:t>
            </a:fld>
            <a:endParaRPr lang="lt-LT"/>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0A4833A-9A2E-4E8F-A992-F301FBB020C5}" type="slidenum">
              <a:rPr lang="lt-LT" smtClean="0"/>
              <a:t>‹#›</a:t>
            </a:fld>
            <a:endParaRPr lang="lt-LT"/>
          </a:p>
        </p:txBody>
      </p:sp>
    </p:spTree>
    <p:extLst>
      <p:ext uri="{BB962C8B-B14F-4D97-AF65-F5344CB8AC3E}">
        <p14:creationId xmlns:p14="http://schemas.microsoft.com/office/powerpoint/2010/main" val="27095396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08B741C-B105-B1C3-7388-FED0A365C08D}"/>
              </a:ext>
            </a:extLst>
          </p:cNvPr>
          <p:cNvSpPr txBox="1"/>
          <p:nvPr/>
        </p:nvSpPr>
        <p:spPr>
          <a:xfrm>
            <a:off x="2166257" y="145310"/>
            <a:ext cx="3432628" cy="449610"/>
          </a:xfrm>
          <a:prstGeom prst="rect">
            <a:avLst/>
          </a:prstGeom>
          <a:noFill/>
        </p:spPr>
        <p:txBody>
          <a:bodyPr wrap="square">
            <a:spAutoFit/>
          </a:bodyPr>
          <a:lstStyle/>
          <a:p>
            <a:pPr fontAlgn="base">
              <a:lnSpc>
                <a:spcPts val="3075"/>
              </a:lnSpc>
              <a:spcAft>
                <a:spcPts val="3600"/>
              </a:spcAft>
            </a:pPr>
            <a:r>
              <a:rPr lang="lt-LT" sz="1800" b="1" kern="1800" noProof="0" dirty="0">
                <a:solidFill>
                  <a:srgbClr val="303033"/>
                </a:solidFill>
                <a:effectLst/>
                <a:latin typeface="Arial" panose="020B0604020202020204" pitchFamily="34" charset="0"/>
                <a:ea typeface="Times New Roman" panose="02020603050405020304" pitchFamily="18" charset="0"/>
                <a:cs typeface="Arial" panose="020B0604020202020204" pitchFamily="34" charset="0"/>
              </a:rPr>
              <a:t>Apie alergiją pienui</a:t>
            </a:r>
            <a:endParaRPr lang="lt-LT" sz="900" b="1" kern="100" noProof="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026" name="Picture 2" descr="Alergiškų vaikų mityba: nutinka ir taip, kad šaldytuve lieka vos 5  produktai - Delfi šeima">
            <a:extLst>
              <a:ext uri="{FF2B5EF4-FFF2-40B4-BE49-F238E27FC236}">
                <a16:creationId xmlns:a16="http://schemas.microsoft.com/office/drawing/2014/main" id="{107A809F-8B76-24E6-E866-2907021A9D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8845" y="721895"/>
            <a:ext cx="2783423" cy="185793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A0FC889-82EF-07A8-4B6B-06C55DCA7F61}"/>
              </a:ext>
            </a:extLst>
          </p:cNvPr>
          <p:cNvSpPr txBox="1"/>
          <p:nvPr/>
        </p:nvSpPr>
        <p:spPr>
          <a:xfrm>
            <a:off x="182881" y="2706805"/>
            <a:ext cx="6458552" cy="973985"/>
          </a:xfrm>
          <a:prstGeom prst="rect">
            <a:avLst/>
          </a:prstGeom>
          <a:noFill/>
        </p:spPr>
        <p:txBody>
          <a:bodyPr wrap="square">
            <a:spAutoFit/>
          </a:bodyPr>
          <a:lstStyle/>
          <a:p>
            <a:pPr algn="just" fontAlgn="base">
              <a:lnSpc>
                <a:spcPct val="107000"/>
              </a:lnSpc>
              <a:spcAft>
                <a:spcPts val="800"/>
              </a:spcAft>
            </a:pPr>
            <a:r>
              <a:rPr lang="en-US" sz="900" b="1" kern="0" dirty="0" err="1">
                <a:solidFill>
                  <a:schemeClr val="tx1">
                    <a:lumMod val="95000"/>
                    <a:lumOff val="5000"/>
                  </a:schemeClr>
                </a:solidFill>
                <a:effectLst/>
                <a:latin typeface="inherit"/>
                <a:ea typeface="Times New Roman" panose="02020603050405020304" pitchFamily="18" charset="0"/>
                <a:cs typeface="Arial" panose="020B0604020202020204" pitchFamily="34" charset="0"/>
              </a:rPr>
              <a:t>Alergija</a:t>
            </a:r>
            <a:r>
              <a:rPr lang="en-US" sz="900" b="1" kern="0" dirty="0">
                <a:solidFill>
                  <a:schemeClr val="tx1">
                    <a:lumMod val="95000"/>
                    <a:lumOff val="5000"/>
                  </a:schemeClr>
                </a:solidFill>
                <a:effectLst/>
                <a:latin typeface="inherit"/>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inherit"/>
                <a:ea typeface="Times New Roman" panose="02020603050405020304" pitchFamily="18" charset="0"/>
                <a:cs typeface="Arial" panose="020B0604020202020204" pitchFamily="34" charset="0"/>
              </a:rPr>
              <a:t>pienui</a:t>
            </a:r>
            <a:r>
              <a:rPr lang="en-US" sz="900" b="1" kern="0" dirty="0">
                <a:solidFill>
                  <a:schemeClr val="tx1">
                    <a:lumMod val="95000"/>
                    <a:lumOff val="5000"/>
                  </a:schemeClr>
                </a:solidFill>
                <a:effectLst/>
                <a:latin typeface="inherit"/>
                <a:ea typeface="Times New Roman" panose="02020603050405020304" pitchFamily="18" charset="0"/>
                <a:cs typeface="Arial" panose="020B0604020202020204" pitchFamily="34" charset="0"/>
              </a:rPr>
              <a:t> </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padidėjęs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organizmo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jautrumas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karvės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baltymams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yra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dažniausia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kūdikių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ir</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mažų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vaikų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maisto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motinos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arba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dirbtinis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mišinys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yra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pagrindinis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maistinių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medžiagų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šaltinis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pirmuosius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šešis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gyvenimo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mėnesius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Didžioji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dalis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kūdikių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maitinimo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mišinių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gaminami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iš</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karvės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dėl</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to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karvės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dažnai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diagnozuojama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vaikams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maitinamiems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mišiniais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tačiau</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gali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būti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pasireikšti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ir</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tik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motinos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maitinamiems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kūdikiams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nes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karvės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baltymai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patenka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į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maitinan</a:t>
            </a:r>
            <a:r>
              <a:rPr lang="lt-LT"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čios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motinos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pieną</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įprastai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praeina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3–5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gyvenimo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metais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retais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atvejais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gali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tęstis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iki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paauglystės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ar</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ilgiau</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90E478B0-306B-6EE4-A390-525F9041E59C}"/>
              </a:ext>
            </a:extLst>
          </p:cNvPr>
          <p:cNvSpPr txBox="1"/>
          <p:nvPr/>
        </p:nvSpPr>
        <p:spPr>
          <a:xfrm>
            <a:off x="2915207" y="3601186"/>
            <a:ext cx="3431406" cy="426655"/>
          </a:xfrm>
          <a:prstGeom prst="rect">
            <a:avLst/>
          </a:prstGeom>
          <a:noFill/>
        </p:spPr>
        <p:txBody>
          <a:bodyPr wrap="square">
            <a:spAutoFit/>
          </a:bodyPr>
          <a:lstStyle/>
          <a:p>
            <a:pPr fontAlgn="base">
              <a:lnSpc>
                <a:spcPts val="3075"/>
              </a:lnSpc>
              <a:spcAft>
                <a:spcPts val="3600"/>
              </a:spcAft>
            </a:pPr>
            <a:r>
              <a:rPr lang="en-US" sz="11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Simptomai</a:t>
            </a:r>
            <a:endParaRPr lang="en-US" sz="1100" b="1"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218B0C47-0B55-6E6C-4BF8-EFD4EB08D381}"/>
              </a:ext>
            </a:extLst>
          </p:cNvPr>
          <p:cNvSpPr txBox="1"/>
          <p:nvPr/>
        </p:nvSpPr>
        <p:spPr>
          <a:xfrm>
            <a:off x="224971" y="4050847"/>
            <a:ext cx="6416461" cy="2638223"/>
          </a:xfrm>
          <a:prstGeom prst="rect">
            <a:avLst/>
          </a:prstGeom>
          <a:noFill/>
        </p:spPr>
        <p:txBody>
          <a:bodyPr wrap="square">
            <a:spAutoFit/>
          </a:bodyPr>
          <a:lstStyle/>
          <a:p>
            <a:pPr algn="just" fontAlgn="base">
              <a:lnSpc>
                <a:spcPct val="107000"/>
              </a:lnSpc>
              <a:spcAft>
                <a:spcPts val="800"/>
              </a:spcAft>
              <a:buSzPts val="1000"/>
              <a:tabLst>
                <a:tab pos="457200" algn="l"/>
              </a:tabLst>
            </a:pP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Pagal</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simptomų</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pasireiškimo</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laiką</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alergijos</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reakcijos</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skirstomos</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į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greitąsias</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lėtąsias</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ir</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uždelstas</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lt-LT"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Greitosios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reakcijos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simptomai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atsiranda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po 0,5–1 val.;</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Lėtosios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reakcijos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simptomai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atsiranda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po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kelių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valandų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Uždelstos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reakcijos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simptomai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atsiranda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po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kelių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dienų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r>
              <a:rPr lang="lt-LT"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p>
          <a:p>
            <a:pPr lvl="0" algn="just" fontAlgn="base">
              <a:lnSpc>
                <a:spcPct val="107000"/>
              </a:lnSpc>
              <a:spcAft>
                <a:spcPts val="800"/>
              </a:spcAft>
              <a:buSzPts val="1000"/>
              <a:tabLst>
                <a:tab pos="457200" algn="l"/>
              </a:tabLst>
            </a:pP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Alergija</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gali</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paveikti</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įvairias</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organizmo</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sistemas</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Gali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pasireikšti</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US" sz="900" b="1"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Virškinimo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sutrikimai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viduriavimas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vėmimas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atpylinėjimas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pilvo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pūtimas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pilvo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diegliai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kraujo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ar</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gleivių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priemaišos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išmatose</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Odos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bėrimai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atopinis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dermatitas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dilgėlinis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bėrimas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vokų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lūpų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arba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veido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tinimas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niežėjimas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Kvėpavimo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sistemos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simptomai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kosulys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švokštimas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sloga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apsunkintas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kvėpavimas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Kiti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simptomai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irzlumas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sutrikęs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miegas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kūdikis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atsisako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valgyti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nepriauga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pakankamai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svorio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Retais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atvejais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anafilaksinės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reakcijos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DFE17F97-C742-E03B-2E68-EC209CA6D905}"/>
              </a:ext>
            </a:extLst>
          </p:cNvPr>
          <p:cNvSpPr txBox="1"/>
          <p:nvPr/>
        </p:nvSpPr>
        <p:spPr>
          <a:xfrm>
            <a:off x="2917613" y="6615942"/>
            <a:ext cx="3429000" cy="426655"/>
          </a:xfrm>
          <a:prstGeom prst="rect">
            <a:avLst/>
          </a:prstGeom>
          <a:noFill/>
        </p:spPr>
        <p:txBody>
          <a:bodyPr wrap="square">
            <a:spAutoFit/>
          </a:bodyPr>
          <a:lstStyle/>
          <a:p>
            <a:pPr fontAlgn="base">
              <a:lnSpc>
                <a:spcPts val="3075"/>
              </a:lnSpc>
              <a:spcAft>
                <a:spcPts val="3600"/>
              </a:spcAft>
            </a:pPr>
            <a:r>
              <a:rPr lang="en-US" sz="11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11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11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baltymai</a:t>
            </a:r>
            <a:endParaRPr lang="en-US" sz="1100" b="1"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D90BFA73-E5EB-B535-A8CA-600F5F9710FD}"/>
              </a:ext>
            </a:extLst>
          </p:cNvPr>
          <p:cNvSpPr txBox="1"/>
          <p:nvPr/>
        </p:nvSpPr>
        <p:spPr>
          <a:xfrm>
            <a:off x="182880" y="7059127"/>
            <a:ext cx="6458551" cy="381258"/>
          </a:xfrm>
          <a:prstGeom prst="rect">
            <a:avLst/>
          </a:prstGeom>
          <a:noFill/>
        </p:spPr>
        <p:txBody>
          <a:bodyPr wrap="square">
            <a:spAutoFit/>
          </a:bodyPr>
          <a:lstStyle/>
          <a:p>
            <a:pPr fontAlgn="base">
              <a:lnSpc>
                <a:spcPct val="107000"/>
              </a:lnSpc>
              <a:spcAft>
                <a:spcPts val="2625"/>
              </a:spcAft>
            </a:pPr>
            <a:r>
              <a:rPr lang="lt-LT" sz="900" kern="0" noProof="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Alergiją pienui sukelia pieno baltymai. Karvės pienas turi daugiau nei 30 skirtingų alergenų. 80 proc. pieno baltymų sudaro kazeinas, 20 proc. – išrūgų baltymai. Dažniausiai tiriamas įsijautrinimas šiems pieno baltymams:</a:t>
            </a:r>
            <a:endParaRPr lang="lt-LT" sz="900" kern="100" noProof="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75F94CAC-EBC4-5CE1-5497-557C8303BD57}"/>
              </a:ext>
            </a:extLst>
          </p:cNvPr>
          <p:cNvSpPr txBox="1"/>
          <p:nvPr/>
        </p:nvSpPr>
        <p:spPr>
          <a:xfrm>
            <a:off x="224971" y="7431918"/>
            <a:ext cx="6416460" cy="1828899"/>
          </a:xfrm>
          <a:prstGeom prst="rect">
            <a:avLst/>
          </a:prstGeom>
          <a:noFill/>
        </p:spPr>
        <p:txBody>
          <a:bodyPr wrap="square">
            <a:spAutoFit/>
          </a:bodyPr>
          <a:lstStyle/>
          <a:p>
            <a:pPr marL="342900" lvl="0" indent="-342900" rtl="0" fontAlgn="base">
              <a:lnSpc>
                <a:spcPct val="107000"/>
              </a:lnSpc>
              <a:spcAft>
                <a:spcPts val="800"/>
              </a:spcAft>
              <a:buSzPts val="1000"/>
              <a:buFont typeface="Symbol" panose="05050102010706020507" pitchFamily="18" charset="2"/>
              <a:buChar char=""/>
              <a:tabLst>
                <a:tab pos="457200" algn="l"/>
              </a:tabLst>
            </a:pPr>
            <a:r>
              <a:rPr lang="lt-LT" sz="900" i="1" kern="0" noProof="0" dirty="0">
                <a:solidFill>
                  <a:schemeClr val="tx1">
                    <a:lumMod val="95000"/>
                    <a:lumOff val="5000"/>
                  </a:schemeClr>
                </a:solidFill>
                <a:effectLst/>
                <a:latin typeface="inherit"/>
                <a:ea typeface="Times New Roman" panose="02020603050405020304" pitchFamily="18" charset="0"/>
                <a:cs typeface="Arial" panose="020B0604020202020204" pitchFamily="34" charset="0"/>
              </a:rPr>
              <a:t>Bos d 8</a:t>
            </a:r>
            <a:r>
              <a:rPr lang="lt-LT" sz="900" kern="0" noProof="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(kazeinas) – atsparus karščiui, todėl net pakaitinus savo savybių nepraranda ir gali sukelti alergines reakcijas. Alergiškiems kazeinui vaikams gali atsirasti alerginės reakcijas pavalgius produktų, kuriuose kazeinas naudotas kaip papildas (pavyzdžiui, dešrelės, šokoladas, padažai ir kt.); </a:t>
            </a:r>
            <a:endParaRPr lang="lt-LT" sz="900" kern="100" noProof="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lt-LT" sz="900" i="1" kern="0" noProof="0" dirty="0">
                <a:solidFill>
                  <a:schemeClr val="tx1">
                    <a:lumMod val="95000"/>
                    <a:lumOff val="5000"/>
                  </a:schemeClr>
                </a:solidFill>
                <a:effectLst/>
                <a:latin typeface="inherit"/>
                <a:ea typeface="Times New Roman" panose="02020603050405020304" pitchFamily="18" charset="0"/>
                <a:cs typeface="Arial" panose="020B0604020202020204" pitchFamily="34" charset="0"/>
              </a:rPr>
              <a:t>Bos d 5</a:t>
            </a:r>
            <a:r>
              <a:rPr lang="lt-LT" sz="900" kern="0" noProof="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(beta </a:t>
            </a:r>
            <a:r>
              <a:rPr lang="lt-LT" sz="900" kern="0" noProof="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laktoglobulinas</a:t>
            </a:r>
            <a:r>
              <a:rPr lang="lt-LT" sz="900" kern="0" noProof="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 karščiui neatsparus baltymas, todėl gerai termiškai apdorojus pieną, alerginės savybės gali sumažėti;</a:t>
            </a:r>
            <a:endParaRPr lang="lt-LT" sz="900" kern="100" noProof="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lt-LT" sz="900" i="1" kern="0" noProof="0" dirty="0">
                <a:solidFill>
                  <a:schemeClr val="tx1">
                    <a:lumMod val="95000"/>
                    <a:lumOff val="5000"/>
                  </a:schemeClr>
                </a:solidFill>
                <a:effectLst/>
                <a:latin typeface="inherit"/>
                <a:ea typeface="Times New Roman" panose="02020603050405020304" pitchFamily="18" charset="0"/>
                <a:cs typeface="Arial" panose="020B0604020202020204" pitchFamily="34" charset="0"/>
              </a:rPr>
              <a:t>Bos d 4</a:t>
            </a:r>
            <a:r>
              <a:rPr lang="lt-LT" sz="900" kern="0" noProof="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(alfa </a:t>
            </a:r>
            <a:r>
              <a:rPr lang="lt-LT" sz="900" kern="0" noProof="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laktalbuminas</a:t>
            </a:r>
            <a:r>
              <a:rPr lang="lt-LT" sz="900" kern="0" noProof="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 taip pat karščiui neatsparus baltymas;</a:t>
            </a:r>
            <a:endParaRPr lang="lt-LT" sz="900" kern="100" noProof="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lt-LT" sz="900" i="1" kern="0" noProof="0" dirty="0">
                <a:solidFill>
                  <a:schemeClr val="tx1">
                    <a:lumMod val="95000"/>
                    <a:lumOff val="5000"/>
                  </a:schemeClr>
                </a:solidFill>
                <a:effectLst/>
                <a:latin typeface="inherit"/>
                <a:ea typeface="Times New Roman" panose="02020603050405020304" pitchFamily="18" charset="0"/>
                <a:cs typeface="Arial" panose="020B0604020202020204" pitchFamily="34" charset="0"/>
              </a:rPr>
              <a:t>Bos d 6</a:t>
            </a:r>
            <a:r>
              <a:rPr lang="lt-LT" sz="900" kern="0" noProof="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(jaučio serumo </a:t>
            </a:r>
            <a:r>
              <a:rPr lang="lt-LT" sz="900" kern="0" noProof="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albuminas</a:t>
            </a:r>
            <a:r>
              <a:rPr lang="lt-LT" sz="900" kern="0" noProof="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 taip pat karščiui neatsparus baltymas. Nedidelę dalis žmonių, įsijautrinusių šiam baltymui, gali būti alergiški jautienai;</a:t>
            </a:r>
            <a:endParaRPr lang="lt-LT" sz="900" kern="100" noProof="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lt-LT" sz="900" i="1" kern="0" noProof="0" dirty="0">
                <a:solidFill>
                  <a:schemeClr val="tx1">
                    <a:lumMod val="95000"/>
                    <a:lumOff val="5000"/>
                  </a:schemeClr>
                </a:solidFill>
                <a:effectLst/>
                <a:latin typeface="inherit"/>
                <a:ea typeface="Times New Roman" panose="02020603050405020304" pitchFamily="18" charset="0"/>
                <a:cs typeface="Arial" panose="020B0604020202020204" pitchFamily="34" charset="0"/>
              </a:rPr>
              <a:t>Bos d </a:t>
            </a:r>
            <a:r>
              <a:rPr lang="lt-LT" sz="900" i="1" kern="0" noProof="0" dirty="0" err="1">
                <a:solidFill>
                  <a:schemeClr val="tx1">
                    <a:lumMod val="95000"/>
                    <a:lumOff val="5000"/>
                  </a:schemeClr>
                </a:solidFill>
                <a:effectLst/>
                <a:latin typeface="inherit"/>
                <a:ea typeface="Times New Roman" panose="02020603050405020304" pitchFamily="18" charset="0"/>
                <a:cs typeface="Arial" panose="020B0604020202020204" pitchFamily="34" charset="0"/>
              </a:rPr>
              <a:t>lactoferrin</a:t>
            </a:r>
            <a:r>
              <a:rPr lang="lt-LT" sz="900" kern="0" noProof="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lt-LT" sz="900" kern="0" noProof="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laktoferinas</a:t>
            </a:r>
            <a:r>
              <a:rPr lang="lt-LT" sz="900" kern="0" noProof="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 karščiui neatsparus baltymas.</a:t>
            </a:r>
            <a:endParaRPr lang="lt-LT" sz="900" kern="100" noProof="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804411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2D31D7F-70E6-1CE7-E84C-EEB6CBE3B5DE}"/>
              </a:ext>
            </a:extLst>
          </p:cNvPr>
          <p:cNvSpPr txBox="1"/>
          <p:nvPr/>
        </p:nvSpPr>
        <p:spPr>
          <a:xfrm>
            <a:off x="2927350" y="-9602"/>
            <a:ext cx="3429000" cy="449610"/>
          </a:xfrm>
          <a:prstGeom prst="rect">
            <a:avLst/>
          </a:prstGeom>
          <a:noFill/>
        </p:spPr>
        <p:txBody>
          <a:bodyPr wrap="square">
            <a:spAutoFit/>
          </a:bodyPr>
          <a:lstStyle/>
          <a:p>
            <a:pPr fontAlgn="base">
              <a:lnSpc>
                <a:spcPts val="3075"/>
              </a:lnSpc>
              <a:spcAft>
                <a:spcPts val="3600"/>
              </a:spcAft>
            </a:pPr>
            <a:r>
              <a:rPr lang="en-US" sz="11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Diagnostika</a:t>
            </a:r>
            <a:r>
              <a:rPr lang="en-US" sz="1800" kern="0" dirty="0">
                <a:solidFill>
                  <a:srgbClr val="686971"/>
                </a:solidFill>
                <a:effectLst/>
                <a:latin typeface="Arial" panose="020B0604020202020204" pitchFamily="34" charset="0"/>
                <a:ea typeface="Times New Roman" panose="02020603050405020304" pitchFamily="18" charset="0"/>
                <a:cs typeface="Arial" panose="020B0604020202020204" pitchFamily="34" charset="0"/>
              </a:rPr>
              <a:t> </a:t>
            </a:r>
            <a:endParaRPr lang="en-US" sz="9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0333CBA3-81E7-72C4-F157-9E143B7A1E95}"/>
              </a:ext>
            </a:extLst>
          </p:cNvPr>
          <p:cNvSpPr txBox="1"/>
          <p:nvPr/>
        </p:nvSpPr>
        <p:spPr>
          <a:xfrm>
            <a:off x="279400" y="449610"/>
            <a:ext cx="6349999" cy="381258"/>
          </a:xfrm>
          <a:prstGeom prst="rect">
            <a:avLst/>
          </a:prstGeom>
          <a:noFill/>
        </p:spPr>
        <p:txBody>
          <a:bodyPr wrap="square">
            <a:spAutoFit/>
          </a:bodyPr>
          <a:lstStyle/>
          <a:p>
            <a:pPr fontAlgn="base">
              <a:lnSpc>
                <a:spcPct val="107000"/>
              </a:lnSpc>
              <a:spcAft>
                <a:spcPts val="2625"/>
              </a:spcAf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baltymui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diagnozuojama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pagal</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simptomus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ir</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diagnostinių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tyrimų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rezultatus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lt-LT"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tliekami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tyrimai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diagnozuoti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B73914FC-724F-23C4-94E2-2EB2A45CB8A4}"/>
              </a:ext>
            </a:extLst>
          </p:cNvPr>
          <p:cNvSpPr txBox="1"/>
          <p:nvPr/>
        </p:nvSpPr>
        <p:spPr>
          <a:xfrm>
            <a:off x="279400" y="757649"/>
            <a:ext cx="5753100" cy="985398"/>
          </a:xfrm>
          <a:prstGeom prst="rect">
            <a:avLst/>
          </a:prstGeom>
          <a:noFill/>
        </p:spPr>
        <p:txBody>
          <a:bodyPr wrap="square">
            <a:spAutoFit/>
          </a:bodyPr>
          <a:lstStyle/>
          <a:p>
            <a:pPr marL="342900" lvl="0" indent="-342900" rtl="0" fontAlgn="base">
              <a:lnSpc>
                <a:spcPct val="107000"/>
              </a:lnSpc>
              <a:spcAft>
                <a:spcPts val="800"/>
              </a:spcAft>
              <a:buSzPts val="1000"/>
              <a:buFont typeface="Symbol" panose="05050102010706020507" pitchFamily="18" charset="2"/>
              <a:buChar char=""/>
              <a:tabLst>
                <a:tab pos="457200" algn="l"/>
              </a:tabLst>
            </a:pP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Oraliniai</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mėginiai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US" sz="900" kern="100" dirty="0">
              <a:solidFill>
                <a:schemeClr val="tx1">
                  <a:lumMod val="95000"/>
                  <a:lumOff val="5000"/>
                </a:schemeClr>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Odos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dūrio</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mė</a:t>
            </a:r>
            <a:r>
              <a:rPr lang="en-US" sz="900" b="1" kern="0" dirty="0" err="1">
                <a:solidFill>
                  <a:schemeClr val="tx1">
                    <a:lumMod val="95000"/>
                    <a:lumOff val="5000"/>
                  </a:schemeClr>
                </a:solidFill>
                <a:latin typeface="Arial" panose="020B0604020202020204" pitchFamily="34" charset="0"/>
                <a:ea typeface="Times New Roman" panose="02020603050405020304" pitchFamily="18" charset="0"/>
                <a:cs typeface="Arial" panose="020B0604020202020204" pitchFamily="34" charset="0"/>
              </a:rPr>
              <a:t>mėginiai</a:t>
            </a:r>
            <a:r>
              <a:rPr lang="en-US" sz="900" kern="0" dirty="0">
                <a:solidFill>
                  <a:schemeClr val="tx1">
                    <a:lumMod val="95000"/>
                    <a:lumOff val="5000"/>
                  </a:schemeClr>
                </a:solidFill>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latin typeface="Arial" panose="020B0604020202020204" pitchFamily="34" charset="0"/>
                <a:ea typeface="Times New Roman" panose="02020603050405020304" pitchFamily="18" charset="0"/>
                <a:cs typeface="Arial" panose="020B0604020202020204" pitchFamily="34" charset="0"/>
              </a:rPr>
              <a:t>nustato</a:t>
            </a:r>
            <a:r>
              <a:rPr lang="en-US" sz="900" kern="0" dirty="0">
                <a:solidFill>
                  <a:schemeClr val="tx1">
                    <a:lumMod val="95000"/>
                    <a:lumOff val="5000"/>
                  </a:schemeClr>
                </a:solidFill>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giniai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padeda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nustatyti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greito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tipo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alergines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reakcijas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US" sz="900" kern="100" dirty="0">
              <a:solidFill>
                <a:schemeClr val="tx1">
                  <a:lumMod val="95000"/>
                  <a:lumOff val="5000"/>
                </a:schemeClr>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Odos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lopo</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lėto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tipo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reakcijas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US" sz="900" kern="100" dirty="0">
              <a:solidFill>
                <a:schemeClr val="tx1">
                  <a:lumMod val="95000"/>
                  <a:lumOff val="5000"/>
                </a:schemeClr>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fontAlgn="base">
              <a:lnSpc>
                <a:spcPct val="107000"/>
              </a:lnSpc>
              <a:spcAft>
                <a:spcPts val="800"/>
              </a:spcAft>
              <a:buSzPts val="1000"/>
              <a:buFont typeface="Symbol" panose="05050102010706020507" pitchFamily="18" charset="2"/>
              <a:buChar char=""/>
              <a:tabLst>
                <a:tab pos="457200" algn="l"/>
              </a:tabLst>
            </a:pP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Specifinių</a:t>
            </a:r>
            <a:r>
              <a:rPr lang="en-US" sz="9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antikūnų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koncentracijos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kraujo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serume</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nustatymo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tyrimai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US" sz="900" kern="100" dirty="0">
              <a:solidFill>
                <a:schemeClr val="tx1">
                  <a:lumMod val="95000"/>
                  <a:lumOff val="5000"/>
                </a:schemeClr>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70BF7A3E-D440-6DED-A972-38B599317FDA}"/>
              </a:ext>
            </a:extLst>
          </p:cNvPr>
          <p:cNvSpPr txBox="1"/>
          <p:nvPr/>
        </p:nvSpPr>
        <p:spPr>
          <a:xfrm>
            <a:off x="2971800" y="1746798"/>
            <a:ext cx="3429000" cy="426655"/>
          </a:xfrm>
          <a:prstGeom prst="rect">
            <a:avLst/>
          </a:prstGeom>
          <a:noFill/>
        </p:spPr>
        <p:txBody>
          <a:bodyPr wrap="square">
            <a:spAutoFit/>
          </a:bodyPr>
          <a:lstStyle/>
          <a:p>
            <a:pPr fontAlgn="base">
              <a:lnSpc>
                <a:spcPts val="3075"/>
              </a:lnSpc>
              <a:spcAft>
                <a:spcPts val="3600"/>
              </a:spcAft>
            </a:pPr>
            <a:r>
              <a:rPr lang="en-US" sz="11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Gydymas</a:t>
            </a:r>
            <a:endParaRPr lang="en-US" sz="1100" b="1"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7AE1116F-F831-8609-F1C8-0078024A51D0}"/>
              </a:ext>
            </a:extLst>
          </p:cNvPr>
          <p:cNvSpPr txBox="1"/>
          <p:nvPr/>
        </p:nvSpPr>
        <p:spPr>
          <a:xfrm>
            <a:off x="279400" y="2192657"/>
            <a:ext cx="6026150" cy="233077"/>
          </a:xfrm>
          <a:prstGeom prst="rect">
            <a:avLst/>
          </a:prstGeom>
          <a:noFill/>
        </p:spPr>
        <p:txBody>
          <a:bodyPr wrap="square">
            <a:spAutoFit/>
          </a:bodyPr>
          <a:lstStyle/>
          <a:p>
            <a:pPr fontAlgn="base">
              <a:lnSpc>
                <a:spcPct val="107000"/>
              </a:lnSpc>
              <a:spcAft>
                <a:spcPts val="2625"/>
              </a:spcAf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Alergenų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vengimas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yra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pagrindinė</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gydymo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strategija</a:t>
            </a:r>
            <a:r>
              <a:rPr lang="lt-LT"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9FAFBEAD-92FD-004C-BD9D-2CB65B8C8A0A}"/>
              </a:ext>
            </a:extLst>
          </p:cNvPr>
          <p:cNvSpPr txBox="1"/>
          <p:nvPr/>
        </p:nvSpPr>
        <p:spPr>
          <a:xfrm>
            <a:off x="279400" y="2535557"/>
            <a:ext cx="6349999" cy="1327351"/>
          </a:xfrm>
          <a:prstGeom prst="rect">
            <a:avLst/>
          </a:prstGeom>
          <a:noFill/>
        </p:spPr>
        <p:txBody>
          <a:bodyPr wrap="square">
            <a:spAutoFit/>
          </a:bodyPr>
          <a:lstStyle/>
          <a:p>
            <a:pPr marL="342900" lvl="0" indent="-342900" algn="just" rtl="0" fontAlgn="base">
              <a:lnSpc>
                <a:spcPct val="107000"/>
              </a:lnSpc>
              <a:spcAft>
                <a:spcPts val="800"/>
              </a:spcAft>
              <a:buSzPts val="1000"/>
              <a:buFont typeface="Symbol" panose="05050102010706020507" pitchFamily="18" charset="2"/>
              <a:buChar char=""/>
              <a:tabLst>
                <a:tab pos="457200" algn="l"/>
              </a:tabLs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Jei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alergiškas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kūdikis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yra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maitinamas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mamos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mama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turi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laikytis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griežtos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eliminacinės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dietos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be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produktų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nes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karvės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baltymai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patenka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į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maitinančios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motinos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pieną</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Jei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alergiškas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kūdikis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maitinamas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mišinuku</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rekomenduojami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specialūs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hipoalerginiai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labai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hidrolizuotų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karvės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baltymų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mišiniai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labai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hidrolizuotų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išrūgų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baltymų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mišiniai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arba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labai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hidrolizuotų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kazeino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baltymų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mišiniai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Jei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jie</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nepadeda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gali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būti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skiriami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aminorūgščių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mišiniai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kūdikiams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Pradėjus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primaitinimą</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vaikams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turintiems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alergiją</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karvės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svarbu</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neduoti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produktų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kurių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sudėtyje</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yra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CA2DF8EE-62BC-3584-BAA4-8712CF357B01}"/>
              </a:ext>
            </a:extLst>
          </p:cNvPr>
          <p:cNvSpPr txBox="1"/>
          <p:nvPr/>
        </p:nvSpPr>
        <p:spPr>
          <a:xfrm>
            <a:off x="2755900" y="3759403"/>
            <a:ext cx="3429000" cy="426655"/>
          </a:xfrm>
          <a:prstGeom prst="rect">
            <a:avLst/>
          </a:prstGeom>
          <a:noFill/>
        </p:spPr>
        <p:txBody>
          <a:bodyPr wrap="square">
            <a:spAutoFit/>
          </a:bodyPr>
          <a:lstStyle/>
          <a:p>
            <a:pPr fontAlgn="base">
              <a:lnSpc>
                <a:spcPts val="3075"/>
              </a:lnSpc>
              <a:spcAft>
                <a:spcPts val="3600"/>
              </a:spcAft>
            </a:pPr>
            <a:r>
              <a:rPr lang="en-US" sz="11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Kryžminės</a:t>
            </a:r>
            <a:r>
              <a:rPr lang="en-US" sz="11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11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reakcijo</a:t>
            </a:r>
            <a:r>
              <a:rPr lang="lt-LT" sz="1100" b="1" kern="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a:t>
            </a:r>
            <a:endParaRPr lang="en-US" sz="1100" b="1"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9512D115-6B72-5262-C9D6-6BEDE7F2645F}"/>
              </a:ext>
            </a:extLst>
          </p:cNvPr>
          <p:cNvSpPr txBox="1"/>
          <p:nvPr/>
        </p:nvSpPr>
        <p:spPr>
          <a:xfrm>
            <a:off x="279400" y="4233382"/>
            <a:ext cx="6349998" cy="973985"/>
          </a:xfrm>
          <a:prstGeom prst="rect">
            <a:avLst/>
          </a:prstGeom>
          <a:noFill/>
        </p:spPr>
        <p:txBody>
          <a:bodyPr wrap="square">
            <a:spAutoFit/>
          </a:bodyPr>
          <a:lstStyle/>
          <a:p>
            <a:pPr algn="just" fontAlgn="base">
              <a:lnSpc>
                <a:spcPct val="107000"/>
              </a:lnSpc>
              <a:spcAft>
                <a:spcPts val="2625"/>
              </a:spcAf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Dauguma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alergiškų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vaikų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taip</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pat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alergiški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ožkos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Kitų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naminių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gyvūnų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kumelės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avies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taip</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pat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nerekomenduojama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vartoti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dėl</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dažnų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kryžminių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reakcijų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su</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karvės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r>
              <a:rPr lang="lt-LT"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10–20%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pacientų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alergiškų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karvių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taip</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pat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yra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alergiški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veršienai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alerginės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reakcijos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pasireiškia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kryžmiškai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reaguojant</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galvijų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serumo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albuminui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i="1" kern="0" dirty="0">
                <a:solidFill>
                  <a:schemeClr val="tx1">
                    <a:lumMod val="95000"/>
                    <a:lumOff val="5000"/>
                  </a:schemeClr>
                </a:solidFill>
                <a:effectLst/>
                <a:latin typeface="inherit"/>
                <a:ea typeface="Times New Roman" panose="02020603050405020304" pitchFamily="18" charset="0"/>
                <a:cs typeface="Arial" panose="020B0604020202020204" pitchFamily="34" charset="0"/>
              </a:rPr>
              <a:t>Bos d 6</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Šis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baltymas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yra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karščiui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neatsparus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todėl</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vartojant</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termiškai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apdorotą</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veršieną</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ar</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pieną</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alerginės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reakcijos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simptomai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gali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būti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neryškūs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Alergiškiems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vaikams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vengti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jautienos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ar</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veršienos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reikia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tik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tuo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atveju</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jei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anksčiau</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buvo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pasireiškusi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sisteminė</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reakcija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4070BDC-F1D5-EF87-0B84-551F4E67AD1F}"/>
              </a:ext>
            </a:extLst>
          </p:cNvPr>
          <p:cNvSpPr txBox="1"/>
          <p:nvPr/>
        </p:nvSpPr>
        <p:spPr>
          <a:xfrm>
            <a:off x="1819275" y="5086754"/>
            <a:ext cx="5911850" cy="426655"/>
          </a:xfrm>
          <a:prstGeom prst="rect">
            <a:avLst/>
          </a:prstGeom>
          <a:noFill/>
        </p:spPr>
        <p:txBody>
          <a:bodyPr wrap="square">
            <a:spAutoFit/>
          </a:bodyPr>
          <a:lstStyle/>
          <a:p>
            <a:pPr fontAlgn="base">
              <a:lnSpc>
                <a:spcPts val="3075"/>
              </a:lnSpc>
              <a:spcAft>
                <a:spcPts val="3600"/>
              </a:spcAft>
            </a:pPr>
            <a:r>
              <a:rPr lang="en-US" sz="11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Alergija</a:t>
            </a:r>
            <a:r>
              <a:rPr lang="en-US" sz="11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11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11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11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baltymui</a:t>
            </a:r>
            <a:r>
              <a:rPr lang="en-US" sz="11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11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ar</a:t>
            </a:r>
            <a:r>
              <a:rPr lang="en-US" sz="11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11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laktozės</a:t>
            </a:r>
            <a:r>
              <a:rPr lang="en-US" sz="11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1100" b="1"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netoleravimas</a:t>
            </a:r>
            <a:r>
              <a:rPr lang="en-US" sz="1100" b="1"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US" sz="1100" b="1"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07F92813-C049-98C6-C6B0-E935F10757C2}"/>
              </a:ext>
            </a:extLst>
          </p:cNvPr>
          <p:cNvSpPr txBox="1"/>
          <p:nvPr/>
        </p:nvSpPr>
        <p:spPr>
          <a:xfrm>
            <a:off x="279400" y="5586488"/>
            <a:ext cx="6349998" cy="381258"/>
          </a:xfrm>
          <a:prstGeom prst="rect">
            <a:avLst/>
          </a:prstGeom>
          <a:noFill/>
        </p:spPr>
        <p:txBody>
          <a:bodyPr wrap="square">
            <a:spAutoFit/>
          </a:bodyPr>
          <a:lstStyle/>
          <a:p>
            <a:pPr algn="just" fontAlgn="base">
              <a:lnSpc>
                <a:spcPct val="107000"/>
              </a:lnSpc>
              <a:spcAft>
                <a:spcPts val="2625"/>
              </a:spcAf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dažnai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neteisingai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įvardijama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kaip</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laktozės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netoleravimas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Abu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sutrikimai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sukelia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nepageidaujamas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reakcijas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pavartojus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tačiau</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tai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yra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skirtingos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ligos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Skirtumai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4DAD6E0C-0895-9F62-B444-A04D2BBD4E08}"/>
              </a:ext>
            </a:extLst>
          </p:cNvPr>
          <p:cNvSpPr txBox="1"/>
          <p:nvPr/>
        </p:nvSpPr>
        <p:spPr>
          <a:xfrm>
            <a:off x="279400" y="6040825"/>
            <a:ext cx="6349998" cy="2376933"/>
          </a:xfrm>
          <a:prstGeom prst="rect">
            <a:avLst/>
          </a:prstGeom>
          <a:noFill/>
        </p:spPr>
        <p:txBody>
          <a:bodyPr wrap="square">
            <a:spAutoFit/>
          </a:bodyPr>
          <a:lstStyle/>
          <a:p>
            <a:pPr marL="342900" lvl="0" indent="-342900" algn="just" rtl="0" fontAlgn="base">
              <a:lnSpc>
                <a:spcPct val="107000"/>
              </a:lnSpc>
              <a:spcAft>
                <a:spcPts val="800"/>
              </a:spcAft>
              <a:buSzPts val="1000"/>
              <a:buFont typeface="Symbol" panose="05050102010706020507" pitchFamily="18" charset="2"/>
              <a:buChar char=""/>
              <a:tabLst>
                <a:tab pos="457200" algn="l"/>
              </a:tabLs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Alergiją</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sukelia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baltymai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o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laktozė</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yra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cukrus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angliavandenis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pasireiškia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jau</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kelių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mėnesių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kūdikiams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laktozės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netoleravimas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pasireiškia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vyresniems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vaikams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dažniau</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suaugusiesiems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pasireiškia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dėl</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imuninės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sistemos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atsako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laktozės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netoleravimas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paprastai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atsiranda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dėl</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fermento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laktazės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kuris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skaido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laktozę</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trūkumo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laktozės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netoleravimas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retai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gali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būti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įgimtas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dažniau</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būna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įgytas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po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įvairių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virškinamojo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trakto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ligų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infekcijų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Tiek</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tiek</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laktozės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netoleravimas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gali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pasireikšti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virškinimo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sutrikimais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tačiau</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taip</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pat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gali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pasireikšti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ir</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kitų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sistemų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pažeidimais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odos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bėrimais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kvėpavimo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sistemos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organų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pažeidimais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fontAlgn="base">
              <a:lnSpc>
                <a:spcPct val="107000"/>
              </a:lnSpc>
              <a:spcAft>
                <a:spcPts val="800"/>
              </a:spcAft>
              <a:buSzPts val="1000"/>
              <a:buFont typeface="Symbol" panose="05050102010706020507" pitchFamily="18" charset="2"/>
              <a:buChar char=""/>
              <a:tabLst>
                <a:tab pos="457200" algn="l"/>
              </a:tabLst>
            </a:pP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Esant</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pieno</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alergijai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iš</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mitybos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reikia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eliminuoti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pieną</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ir</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jo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produktus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Esant</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laktozės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netoleravimui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reikia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pašalinti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laktozės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turinčius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produktus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iš</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mitybos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taigi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pieną</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be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laktozės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vartoti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galima</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Tam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tikrais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atvejais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galimas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produktų</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su</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mažai</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laktozės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r>
              <a:rPr lang="en-US" sz="900" kern="0" dirty="0" err="1">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toleravimas</a:t>
            </a:r>
            <a:r>
              <a:rPr lang="en-US" sz="900" kern="0" dirty="0">
                <a:solidFill>
                  <a:schemeClr val="tx1">
                    <a:lumMod val="95000"/>
                    <a:lumOff val="5000"/>
                  </a:schemeClr>
                </a:solidFill>
                <a:effectLst/>
                <a:latin typeface="Arial" panose="020B0604020202020204" pitchFamily="34" charset="0"/>
                <a:ea typeface="Times New Roman" panose="02020603050405020304" pitchFamily="18" charset="0"/>
                <a:cs typeface="Arial" panose="020B0604020202020204" pitchFamily="34" charset="0"/>
              </a:rPr>
              <a:t>. </a:t>
            </a:r>
            <a:endPar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en-US" sz="900" kern="100" dirty="0">
                <a:solidFill>
                  <a:schemeClr val="tx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rPr>
              <a:t> </a:t>
            </a:r>
          </a:p>
        </p:txBody>
      </p:sp>
      <p:pic>
        <p:nvPicPr>
          <p:cNvPr id="27" name="Paveikslėlis 26">
            <a:extLst>
              <a:ext uri="{FF2B5EF4-FFF2-40B4-BE49-F238E27FC236}">
                <a16:creationId xmlns:a16="http://schemas.microsoft.com/office/drawing/2014/main" id="{1F025D85-6A3B-5DF4-4F2B-F98396CA7E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3571" y="8648699"/>
            <a:ext cx="1287581" cy="1199121"/>
          </a:xfrm>
          <a:prstGeom prst="rect">
            <a:avLst/>
          </a:prstGeom>
        </p:spPr>
      </p:pic>
      <p:sp>
        <p:nvSpPr>
          <p:cNvPr id="29" name="TextBox 28">
            <a:extLst>
              <a:ext uri="{FF2B5EF4-FFF2-40B4-BE49-F238E27FC236}">
                <a16:creationId xmlns:a16="http://schemas.microsoft.com/office/drawing/2014/main" id="{9156BC7F-897A-D2C3-C973-D74299E23CBD}"/>
              </a:ext>
            </a:extLst>
          </p:cNvPr>
          <p:cNvSpPr txBox="1"/>
          <p:nvPr/>
        </p:nvSpPr>
        <p:spPr>
          <a:xfrm>
            <a:off x="1330324" y="9652307"/>
            <a:ext cx="5203825" cy="233975"/>
          </a:xfrm>
          <a:prstGeom prst="rect">
            <a:avLst/>
          </a:prstGeom>
          <a:noFill/>
        </p:spPr>
        <p:txBody>
          <a:bodyPr wrap="square">
            <a:spAutoFit/>
          </a:bodyPr>
          <a:lstStyle/>
          <a:p>
            <a:pPr>
              <a:lnSpc>
                <a:spcPct val="107000"/>
              </a:lnSpc>
              <a:spcAft>
                <a:spcPts val="800"/>
              </a:spcAft>
            </a:pPr>
            <a:r>
              <a:rPr lang="lt-LT" sz="900" dirty="0">
                <a:effectLst/>
                <a:latin typeface="Calibri" panose="020F0502020204030204" pitchFamily="34" charset="0"/>
                <a:ea typeface="Calibri" panose="020F0502020204030204" pitchFamily="34" charset="0"/>
                <a:cs typeface="Arial" panose="020B0604020202020204" pitchFamily="34" charset="0"/>
              </a:rPr>
              <a:t>Parengė visuomenės sveikatos specialistė Rita Kleinauskienė remiantis SMLPC medžiaga</a:t>
            </a:r>
            <a:endParaRPr lang="en-US" sz="9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77002136"/>
      </p:ext>
    </p:extLst>
  </p:cSld>
  <p:clrMapOvr>
    <a:masterClrMapping/>
  </p:clrMapOvr>
</p:sld>
</file>

<file path=ppt/theme/theme1.xml><?xml version="1.0" encoding="utf-8"?>
<a:theme xmlns:a="http://schemas.openxmlformats.org/drawingml/2006/main" name="„Office“ tema">
  <a:themeElements>
    <a:clrScheme name="„Office“ 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932</TotalTime>
  <Words>829</Words>
  <Application>Microsoft Office PowerPoint</Application>
  <PresentationFormat>A4 formatas (210x297 mm)</PresentationFormat>
  <Paragraphs>42</Paragraphs>
  <Slides>2</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2</vt:i4>
      </vt:variant>
    </vt:vector>
  </HeadingPairs>
  <TitlesOfParts>
    <vt:vector size="8" baseType="lpstr">
      <vt:lpstr>Arial</vt:lpstr>
      <vt:lpstr>Calibri</vt:lpstr>
      <vt:lpstr>Calibri Light</vt:lpstr>
      <vt:lpstr>inherit</vt:lpstr>
      <vt:lpstr>Symbol</vt:lpstr>
      <vt:lpstr>„Office“ tema</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Sveikatos-biuras Sveikatos-biuras</dc:creator>
  <cp:lastModifiedBy>Sveikatos-biuras Sveikatos-biuras</cp:lastModifiedBy>
  <cp:revision>4</cp:revision>
  <dcterms:created xsi:type="dcterms:W3CDTF">2024-11-18T12:10:16Z</dcterms:created>
  <dcterms:modified xsi:type="dcterms:W3CDTF">2024-11-26T06:42:52Z</dcterms:modified>
</cp:coreProperties>
</file>