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4" d="100"/>
          <a:sy n="44" d="100"/>
        </p:scale>
        <p:origin x="2232" y="36"/>
      </p:cViewPr>
      <p:guideLst/>
    </p:cSldViewPr>
  </p:slideViewPr>
  <p:notesTextViewPr>
    <p:cViewPr>
      <p:scale>
        <a:sx n="400" d="100"/>
        <a:sy n="4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lt-LT"/>
              <a:t>Spustelėję redaguokite stilių</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lt-LT"/>
              <a:t>Spustelėkite norėdami redaguoti šablono paantraštės stilių</a:t>
            </a:r>
            <a:endParaRPr lang="en-US" dirty="0"/>
          </a:p>
        </p:txBody>
      </p:sp>
      <p:sp>
        <p:nvSpPr>
          <p:cNvPr id="4" name="Date Placeholder 3"/>
          <p:cNvSpPr>
            <a:spLocks noGrp="1"/>
          </p:cNvSpPr>
          <p:nvPr>
            <p:ph type="dt" sz="half" idx="10"/>
          </p:nvPr>
        </p:nvSpPr>
        <p:spPr/>
        <p:txBody>
          <a:bodyPr/>
          <a:lstStyle/>
          <a:p>
            <a:fld id="{BDB30DE3-C09D-441F-AB7F-BE576C908144}" type="datetimeFigureOut">
              <a:rPr lang="en-US" smtClean="0"/>
              <a:t>10/17/2024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0F2FC5-DBB5-49CA-89CF-F77EBDF35353}" type="slidenum">
              <a:rPr lang="en-US" smtClean="0"/>
              <a:t>‹#›</a:t>
            </a:fld>
            <a:endParaRPr lang="en-US"/>
          </a:p>
        </p:txBody>
      </p:sp>
    </p:spTree>
    <p:extLst>
      <p:ext uri="{BB962C8B-B14F-4D97-AF65-F5344CB8AC3E}">
        <p14:creationId xmlns:p14="http://schemas.microsoft.com/office/powerpoint/2010/main" val="26862194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DB30DE3-C09D-441F-AB7F-BE576C908144}" type="datetimeFigureOut">
              <a:rPr lang="en-US" smtClean="0"/>
              <a:t>10/17/2024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0F2FC5-DBB5-49CA-89CF-F77EBDF35353}" type="slidenum">
              <a:rPr lang="en-US" smtClean="0"/>
              <a:t>‹#›</a:t>
            </a:fld>
            <a:endParaRPr lang="en-US"/>
          </a:p>
        </p:txBody>
      </p:sp>
    </p:spTree>
    <p:extLst>
      <p:ext uri="{BB962C8B-B14F-4D97-AF65-F5344CB8AC3E}">
        <p14:creationId xmlns:p14="http://schemas.microsoft.com/office/powerpoint/2010/main" val="5021180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lt-LT"/>
              <a:t>Spustelėję redaguokite stilių</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BDB30DE3-C09D-441F-AB7F-BE576C908144}" type="datetimeFigureOut">
              <a:rPr lang="en-US" smtClean="0"/>
              <a:t>10/17/2024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0F2FC5-DBB5-49CA-89CF-F77EBDF35353}" type="slidenum">
              <a:rPr lang="en-US" smtClean="0"/>
              <a:t>‹#›</a:t>
            </a:fld>
            <a:endParaRPr lang="en-US"/>
          </a:p>
        </p:txBody>
      </p:sp>
    </p:spTree>
    <p:extLst>
      <p:ext uri="{BB962C8B-B14F-4D97-AF65-F5344CB8AC3E}">
        <p14:creationId xmlns:p14="http://schemas.microsoft.com/office/powerpoint/2010/main" val="41565517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Date Placeholder 4"/>
          <p:cNvSpPr>
            <a:spLocks noGrp="1"/>
          </p:cNvSpPr>
          <p:nvPr>
            <p:ph type="dt" sz="half" idx="10"/>
          </p:nvPr>
        </p:nvSpPr>
        <p:spPr/>
        <p:txBody>
          <a:bodyPr/>
          <a:lstStyle/>
          <a:p>
            <a:fld id="{BDB30DE3-C09D-441F-AB7F-BE576C908144}" type="datetimeFigureOut">
              <a:rPr lang="en-US" smtClean="0"/>
              <a:t>10/17/2024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0F2FC5-DBB5-49CA-89CF-F77EBDF35353}" type="slidenum">
              <a:rPr lang="en-US" smtClean="0"/>
              <a:t>‹#›</a:t>
            </a:fld>
            <a:endParaRPr lang="en-US"/>
          </a:p>
        </p:txBody>
      </p:sp>
    </p:spTree>
    <p:extLst>
      <p:ext uri="{BB962C8B-B14F-4D97-AF65-F5344CB8AC3E}">
        <p14:creationId xmlns:p14="http://schemas.microsoft.com/office/powerpoint/2010/main" val="41105667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lt-LT"/>
              <a:t>Spustelėję redaguokite stilių</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lt-LT"/>
              <a:t>Spustelėkite, kad galėtumėte redaguoti šablono teksto stilius</a:t>
            </a:r>
          </a:p>
        </p:txBody>
      </p:sp>
      <p:sp>
        <p:nvSpPr>
          <p:cNvPr id="4" name="Content Placeholder 3"/>
          <p:cNvSpPr>
            <a:spLocks noGrp="1"/>
          </p:cNvSpPr>
          <p:nvPr>
            <p:ph sz="half" idx="2"/>
          </p:nvPr>
        </p:nvSpPr>
        <p:spPr>
          <a:xfrm>
            <a:off x="472381" y="3618442"/>
            <a:ext cx="2901255" cy="5322183"/>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lt-LT"/>
              <a:t>Spustelėkite, kad galėtumėte redaguoti šablono teksto stilius</a:t>
            </a:r>
          </a:p>
        </p:txBody>
      </p:sp>
      <p:sp>
        <p:nvSpPr>
          <p:cNvPr id="6" name="Content Placeholder 5"/>
          <p:cNvSpPr>
            <a:spLocks noGrp="1"/>
          </p:cNvSpPr>
          <p:nvPr>
            <p:ph sz="quarter" idx="4"/>
          </p:nvPr>
        </p:nvSpPr>
        <p:spPr>
          <a:xfrm>
            <a:off x="3471863" y="3618442"/>
            <a:ext cx="2915543" cy="5322183"/>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7" name="Date Placeholder 6"/>
          <p:cNvSpPr>
            <a:spLocks noGrp="1"/>
          </p:cNvSpPr>
          <p:nvPr>
            <p:ph type="dt" sz="half" idx="10"/>
          </p:nvPr>
        </p:nvSpPr>
        <p:spPr/>
        <p:txBody>
          <a:bodyPr/>
          <a:lstStyle/>
          <a:p>
            <a:fld id="{BDB30DE3-C09D-441F-AB7F-BE576C908144}" type="datetimeFigureOut">
              <a:rPr lang="en-US" smtClean="0"/>
              <a:t>10/17/2024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0F2FC5-DBB5-49CA-89CF-F77EBDF35353}" type="slidenum">
              <a:rPr lang="en-US" smtClean="0"/>
              <a:t>‹#›</a:t>
            </a:fld>
            <a:endParaRPr lang="en-US"/>
          </a:p>
        </p:txBody>
      </p:sp>
    </p:spTree>
    <p:extLst>
      <p:ext uri="{BB962C8B-B14F-4D97-AF65-F5344CB8AC3E}">
        <p14:creationId xmlns:p14="http://schemas.microsoft.com/office/powerpoint/2010/main" val="1943035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Date Placeholder 2"/>
          <p:cNvSpPr>
            <a:spLocks noGrp="1"/>
          </p:cNvSpPr>
          <p:nvPr>
            <p:ph type="dt" sz="half" idx="10"/>
          </p:nvPr>
        </p:nvSpPr>
        <p:spPr/>
        <p:txBody>
          <a:bodyPr/>
          <a:lstStyle/>
          <a:p>
            <a:fld id="{BDB30DE3-C09D-441F-AB7F-BE576C908144}" type="datetimeFigureOut">
              <a:rPr lang="en-US" smtClean="0"/>
              <a:t>10/17/2024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0F2FC5-DBB5-49CA-89CF-F77EBDF35353}" type="slidenum">
              <a:rPr lang="en-US" smtClean="0"/>
              <a:t>‹#›</a:t>
            </a:fld>
            <a:endParaRPr lang="en-US"/>
          </a:p>
        </p:txBody>
      </p:sp>
    </p:spTree>
    <p:extLst>
      <p:ext uri="{BB962C8B-B14F-4D97-AF65-F5344CB8AC3E}">
        <p14:creationId xmlns:p14="http://schemas.microsoft.com/office/powerpoint/2010/main" val="1939441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B30DE3-C09D-441F-AB7F-BE576C908144}" type="datetimeFigureOut">
              <a:rPr lang="en-US" smtClean="0"/>
              <a:t>10/17/2024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0F2FC5-DBB5-49CA-89CF-F77EBDF35353}" type="slidenum">
              <a:rPr lang="en-US" smtClean="0"/>
              <a:t>‹#›</a:t>
            </a:fld>
            <a:endParaRPr lang="en-US"/>
          </a:p>
        </p:txBody>
      </p:sp>
    </p:spTree>
    <p:extLst>
      <p:ext uri="{BB962C8B-B14F-4D97-AF65-F5344CB8AC3E}">
        <p14:creationId xmlns:p14="http://schemas.microsoft.com/office/powerpoint/2010/main" val="3500741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lt-LT"/>
              <a:t>Spustelėję redaguokite stilių</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BDB30DE3-C09D-441F-AB7F-BE576C908144}" type="datetimeFigureOut">
              <a:rPr lang="en-US" smtClean="0"/>
              <a:t>10/17/2024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0F2FC5-DBB5-49CA-89CF-F77EBDF35353}" type="slidenum">
              <a:rPr lang="en-US" smtClean="0"/>
              <a:t>‹#›</a:t>
            </a:fld>
            <a:endParaRPr lang="en-US"/>
          </a:p>
        </p:txBody>
      </p:sp>
    </p:spTree>
    <p:extLst>
      <p:ext uri="{BB962C8B-B14F-4D97-AF65-F5344CB8AC3E}">
        <p14:creationId xmlns:p14="http://schemas.microsoft.com/office/powerpoint/2010/main" val="1342314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lt-LT"/>
              <a:t>Spustelėję redaguokite stilių</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lt-LT"/>
              <a:t>Spustelėkite piktogramą norėdami įtraukti paveikslėlį</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BDB30DE3-C09D-441F-AB7F-BE576C908144}" type="datetimeFigureOut">
              <a:rPr lang="en-US" smtClean="0"/>
              <a:t>10/17/2024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0F2FC5-DBB5-49CA-89CF-F77EBDF35353}" type="slidenum">
              <a:rPr lang="en-US" smtClean="0"/>
              <a:t>‹#›</a:t>
            </a:fld>
            <a:endParaRPr lang="en-US"/>
          </a:p>
        </p:txBody>
      </p:sp>
    </p:spTree>
    <p:extLst>
      <p:ext uri="{BB962C8B-B14F-4D97-AF65-F5344CB8AC3E}">
        <p14:creationId xmlns:p14="http://schemas.microsoft.com/office/powerpoint/2010/main" val="14092046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Vertical Text Placeholder 2"/>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DB30DE3-C09D-441F-AB7F-BE576C908144}" type="datetimeFigureOut">
              <a:rPr lang="en-US" smtClean="0"/>
              <a:t>10/17/2024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0F2FC5-DBB5-49CA-89CF-F77EBDF35353}" type="slidenum">
              <a:rPr lang="en-US" smtClean="0"/>
              <a:t>‹#›</a:t>
            </a:fld>
            <a:endParaRPr lang="en-US"/>
          </a:p>
        </p:txBody>
      </p:sp>
    </p:spTree>
    <p:extLst>
      <p:ext uri="{BB962C8B-B14F-4D97-AF65-F5344CB8AC3E}">
        <p14:creationId xmlns:p14="http://schemas.microsoft.com/office/powerpoint/2010/main" val="1387695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lt-LT"/>
              <a:t>Spustelėję redaguokite stilių</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DB30DE3-C09D-441F-AB7F-BE576C908144}" type="datetimeFigureOut">
              <a:rPr lang="en-US" smtClean="0"/>
              <a:t>10/17/2024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0F2FC5-DBB5-49CA-89CF-F77EBDF35353}" type="slidenum">
              <a:rPr lang="en-US" smtClean="0"/>
              <a:t>‹#›</a:t>
            </a:fld>
            <a:endParaRPr lang="en-US"/>
          </a:p>
        </p:txBody>
      </p:sp>
    </p:spTree>
    <p:extLst>
      <p:ext uri="{BB962C8B-B14F-4D97-AF65-F5344CB8AC3E}">
        <p14:creationId xmlns:p14="http://schemas.microsoft.com/office/powerpoint/2010/main" val="1165555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lt-LT"/>
              <a:t>Spustelėję redaguokite stilių</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BDB30DE3-C09D-441F-AB7F-BE576C908144}" type="datetimeFigureOut">
              <a:rPr lang="en-US" smtClean="0"/>
              <a:t>10/17/2024</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70F2FC5-DBB5-49CA-89CF-F77EBDF35353}" type="slidenum">
              <a:rPr lang="en-US" smtClean="0"/>
              <a:t>‹#›</a:t>
            </a:fld>
            <a:endParaRPr lang="en-US"/>
          </a:p>
        </p:txBody>
      </p:sp>
    </p:spTree>
    <p:extLst>
      <p:ext uri="{BB962C8B-B14F-4D97-AF65-F5344CB8AC3E}">
        <p14:creationId xmlns:p14="http://schemas.microsoft.com/office/powerpoint/2010/main" val="4239552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010C0AEE-7853-20D3-4437-68EE913FFE7D}"/>
              </a:ext>
            </a:extLst>
          </p:cNvPr>
          <p:cNvSpPr txBox="1"/>
          <p:nvPr/>
        </p:nvSpPr>
        <p:spPr>
          <a:xfrm>
            <a:off x="-1271815" y="119102"/>
            <a:ext cx="9401629" cy="311239"/>
          </a:xfrm>
          <a:prstGeom prst="rect">
            <a:avLst/>
          </a:prstGeom>
          <a:noFill/>
        </p:spPr>
        <p:txBody>
          <a:bodyPr wrap="square">
            <a:spAutoFit/>
          </a:bodyPr>
          <a:lstStyle/>
          <a:p>
            <a:pPr algn="ctr">
              <a:lnSpc>
                <a:spcPct val="107000"/>
              </a:lnSpc>
              <a:spcAft>
                <a:spcPts val="800"/>
              </a:spcAft>
            </a:pPr>
            <a:r>
              <a:rPr lang="lt-LT" sz="1400" b="1"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Šiuolaikinių i</a:t>
            </a:r>
            <a:r>
              <a:rPr lang="lt-LT" sz="1400" b="1" kern="100" dirty="0">
                <a:solidFill>
                  <a:srgbClr val="000000"/>
                </a:solidFill>
                <a:latin typeface="Arial" panose="020B0604020202020204" pitchFamily="34" charset="0"/>
                <a:ea typeface="Calibri" panose="020F0502020204030204" pitchFamily="34" charset="0"/>
                <a:cs typeface="Arial" panose="020B0604020202020204" pitchFamily="34" charset="0"/>
              </a:rPr>
              <a:t>šmaniųjų</a:t>
            </a:r>
            <a:r>
              <a:rPr lang="lt-LT" sz="1400" b="1"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 technologijų poveikis vaikų sveikatai</a:t>
            </a:r>
            <a:endParaRPr lang="en-US" sz="14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9" name="TextBox 8">
            <a:extLst>
              <a:ext uri="{FF2B5EF4-FFF2-40B4-BE49-F238E27FC236}">
                <a16:creationId xmlns:a16="http://schemas.microsoft.com/office/drawing/2014/main" id="{1F9CDD32-1F74-006F-A322-1DEFF8EF97B8}"/>
              </a:ext>
            </a:extLst>
          </p:cNvPr>
          <p:cNvSpPr txBox="1"/>
          <p:nvPr/>
        </p:nvSpPr>
        <p:spPr>
          <a:xfrm>
            <a:off x="221382" y="2264959"/>
            <a:ext cx="6391174" cy="3208122"/>
          </a:xfrm>
          <a:prstGeom prst="rect">
            <a:avLst/>
          </a:prstGeom>
          <a:noFill/>
        </p:spPr>
        <p:txBody>
          <a:bodyPr wrap="square">
            <a:spAutoFit/>
          </a:bodyPr>
          <a:lstStyle/>
          <a:p>
            <a:pPr>
              <a:lnSpc>
                <a:spcPct val="107000"/>
              </a:lnSpc>
              <a:spcAft>
                <a:spcPts val="800"/>
              </a:spcAft>
            </a:pPr>
            <a:r>
              <a:rPr lang="lt-LT" sz="9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Mokslininkai informuoja: auga karta su kitokiu mąstymu, kitokiais įpročiais, susidurianti su naujais iššūkiais psichinei ir fizinei sveikatai. Dėl intensyvaus IT naudojimo labiausiai nukenčia vaiko savireguliacija – tai susiję su pokyčiais smegenų srityje, atsakingoje už slopinamąją kontrolę. Šios kontrolės funkcija – susistabdyti, susilaikyti, atidėti šiek tiek, spręsti sudėtingesnius uždavinius. </a:t>
            </a:r>
            <a:endParaRPr lang="en-US" sz="9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lt-LT" sz="9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Modernių IT technologijų naudojimas ypač pablogina ilgalaikę </a:t>
            </a:r>
            <a:r>
              <a:rPr lang="lt-LT" sz="900" b="1"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regimąją</a:t>
            </a:r>
            <a:r>
              <a:rPr lang="lt-LT" sz="9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 atmintį (daug pamato, bet greitai užmiršta), silpnina </a:t>
            </a:r>
            <a:r>
              <a:rPr lang="lt-LT" sz="900" b="1"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motorinius</a:t>
            </a:r>
            <a:r>
              <a:rPr lang="lt-LT" sz="9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 gebėjimus. Mūsų smegenys pamažu atsisako tų funkcijų, kurios yra nebenaudojamos. Internetu ar žaidžiant kompiuterinius žaidimus, matome daug vaizdų, todėl nebėra poreikio fiksuoti, nelieka poreikio išsaugoti juos ilgalaikėje atmintyje, lygiai kaip nebereikalinga rašyti ranka. Tačiau reikalingi gebėjimai vienu metu aprėpti (išlaikyti) skirtingą informaciją ir ją panaudoti – todėl </a:t>
            </a:r>
            <a:r>
              <a:rPr lang="lt-LT" sz="900" b="1"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darbinė</a:t>
            </a:r>
            <a:r>
              <a:rPr lang="lt-LT" sz="9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 atmintis ne nukenčia, o kaip tik dar labiau įdarbinama ir treniruojama. </a:t>
            </a:r>
            <a:r>
              <a:rPr lang="lt-LT" sz="900" b="1"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Didėja nutukimo rizika</a:t>
            </a:r>
            <a:r>
              <a:rPr lang="lt-LT" sz="9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 nes IT skatina sėslų gyvenimą, trūksta fizinio aktyvumo, o tai viena iš priežasčių susirgti lėtinėmis ligomis: cukriniu diabetu, širdies-kraujagyslių, onkologija.</a:t>
            </a:r>
            <a:endParaRPr lang="en-US" sz="9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lt-LT" sz="9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Kuo daugiau vaikai sėdi prie ekranų, tuo daugiau </a:t>
            </a:r>
            <a:r>
              <a:rPr lang="lt-LT" sz="900" b="1"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valgo nesveiko maisto</a:t>
            </a:r>
            <a:r>
              <a:rPr lang="lt-LT" sz="9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 neigiamai veikiančio sveikatą. Pastebimos ir psichinės problemos: impulsyvesniems vaikams kyla didelė kompulsyvumo rizika – jie gali </a:t>
            </a:r>
            <a:r>
              <a:rPr lang="lt-LT" sz="900" b="1"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nebegalėti</a:t>
            </a:r>
            <a:r>
              <a:rPr lang="lt-LT" sz="9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 sustoti naudotis ekranais. Šią riziką sustiprina ir prasti santykiai šeimoje, o kompulsyvus elgesys gali tapti kitų problemų sąlyga: vaikas nebesugebės bendrauti su bendraamžiais. </a:t>
            </a:r>
            <a:endParaRPr lang="en-US" sz="9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lt-LT" sz="9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Tačiau žmogus turi gebėjimą adaptuotis. Jau dabar galima įžvelgti pozityvius procesus: tėvai tampa sąmoningesni ir nebeduoda vaikams taip anksti ir be saiko naudotis išmaniosiomis technologijomis, daugiau dėmesio skiriame fiziniam aktyvumui, bendravimui, įprastiems „gyviems“ žaidimams, kurie yra labai svarbūs ugdymui, taip pat įsivedame apribojimus ir taisykles: </a:t>
            </a:r>
            <a:endParaRPr lang="en-US" sz="90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1" name="Paveikslėlis 10">
            <a:extLst>
              <a:ext uri="{FF2B5EF4-FFF2-40B4-BE49-F238E27FC236}">
                <a16:creationId xmlns:a16="http://schemas.microsoft.com/office/drawing/2014/main" id="{7BC99B66-FA50-EC3E-4C36-7ACB66CC5C54}"/>
              </a:ext>
            </a:extLst>
          </p:cNvPr>
          <p:cNvPicPr>
            <a:picLocks noChangeAspect="1"/>
          </p:cNvPicPr>
          <p:nvPr/>
        </p:nvPicPr>
        <p:blipFill>
          <a:blip r:embed="rId2"/>
          <a:stretch>
            <a:fillRect/>
          </a:stretch>
        </p:blipFill>
        <p:spPr>
          <a:xfrm>
            <a:off x="2178353" y="543802"/>
            <a:ext cx="2501292" cy="1653103"/>
          </a:xfrm>
          <a:prstGeom prst="rect">
            <a:avLst/>
          </a:prstGeom>
        </p:spPr>
      </p:pic>
      <p:sp>
        <p:nvSpPr>
          <p:cNvPr id="13" name="TextBox 12">
            <a:extLst>
              <a:ext uri="{FF2B5EF4-FFF2-40B4-BE49-F238E27FC236}">
                <a16:creationId xmlns:a16="http://schemas.microsoft.com/office/drawing/2014/main" id="{999C8B44-2E18-980F-A7E2-1C567345AFC0}"/>
              </a:ext>
            </a:extLst>
          </p:cNvPr>
          <p:cNvSpPr txBox="1"/>
          <p:nvPr/>
        </p:nvSpPr>
        <p:spPr>
          <a:xfrm>
            <a:off x="219546" y="5495685"/>
            <a:ext cx="5804034" cy="264368"/>
          </a:xfrm>
          <a:prstGeom prst="rect">
            <a:avLst/>
          </a:prstGeom>
          <a:noFill/>
        </p:spPr>
        <p:txBody>
          <a:bodyPr wrap="square">
            <a:spAutoFit/>
          </a:bodyPr>
          <a:lstStyle/>
          <a:p>
            <a:pPr fontAlgn="base">
              <a:lnSpc>
                <a:spcPct val="107000"/>
              </a:lnSpc>
              <a:spcAft>
                <a:spcPts val="800"/>
              </a:spcAft>
            </a:pPr>
            <a:r>
              <a:rPr lang="lt-LT" sz="1100" b="1"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Rekomendacijos tėvams:</a:t>
            </a:r>
            <a:endParaRPr lang="en-US" sz="105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34431C20-3D7F-A001-14D1-F96A379BFD43}"/>
              </a:ext>
            </a:extLst>
          </p:cNvPr>
          <p:cNvSpPr txBox="1"/>
          <p:nvPr/>
        </p:nvSpPr>
        <p:spPr>
          <a:xfrm>
            <a:off x="219546" y="5737449"/>
            <a:ext cx="6655870" cy="264368"/>
          </a:xfrm>
          <a:prstGeom prst="rect">
            <a:avLst/>
          </a:prstGeom>
          <a:noFill/>
        </p:spPr>
        <p:txBody>
          <a:bodyPr wrap="square">
            <a:spAutoFit/>
          </a:bodyPr>
          <a:lstStyle/>
          <a:p>
            <a:pPr fontAlgn="base">
              <a:lnSpc>
                <a:spcPct val="107000"/>
              </a:lnSpc>
              <a:spcAft>
                <a:spcPts val="800"/>
              </a:spcAft>
            </a:pPr>
            <a:r>
              <a:rPr lang="lt-LT" sz="1100" b="1"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Riboti vaikų buvimo prie ekranų laiką iki vienos valandos per dieną, ypač laisvadieniais</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87368ED2-C685-EA1C-689C-F99A0FA40419}"/>
              </a:ext>
            </a:extLst>
          </p:cNvPr>
          <p:cNvSpPr txBox="1"/>
          <p:nvPr/>
        </p:nvSpPr>
        <p:spPr>
          <a:xfrm>
            <a:off x="221382" y="6001817"/>
            <a:ext cx="6391174" cy="2421625"/>
          </a:xfrm>
          <a:prstGeom prst="rect">
            <a:avLst/>
          </a:prstGeom>
          <a:noFill/>
        </p:spPr>
        <p:txBody>
          <a:bodyPr wrap="square">
            <a:spAutoFit/>
          </a:bodyPr>
          <a:lstStyle/>
          <a:p>
            <a:pPr fontAlgn="base">
              <a:lnSpc>
                <a:spcPct val="107000"/>
              </a:lnSpc>
              <a:spcBef>
                <a:spcPts val="750"/>
              </a:spcBef>
              <a:spcAft>
                <a:spcPts val="750"/>
              </a:spcAft>
            </a:pPr>
            <a:r>
              <a:rPr lang="lt-LT" sz="900"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Reikšmingai didesnei fizinės sveikatos problemų bei elgesio ir emocijų sunkumų raiškai atsirasti svarbi 1-2 val. (ir ilgesnė) buvimo prie ekranų trukmė. Atitinkamai, didžiausią dėmesį reikia skirti vaikų buvimo prie IT prietaisų trukmės stebėsenai: saugus laikas 1,5-2 metų amžiaus vaikams yra 30 min, 3-5 metų vaikams – 1 val. per dieną. Ypač buvimo prie IT prietaisų laiką stebėti reikėtų laisvadieniais, kuomet dauguma ikimokyklinio amžiaus vaikų stipriai viršija rekomenduojamą naudojimosi IT prietaisais trukmę. </a:t>
            </a:r>
            <a:endParaRPr lang="en-US" sz="900" kern="100" dirty="0">
              <a:effectLst/>
              <a:latin typeface="Calibri" panose="020F0502020204030204" pitchFamily="34" charset="0"/>
              <a:ea typeface="Calibri" panose="020F0502020204030204" pitchFamily="34" charset="0"/>
              <a:cs typeface="Arial" panose="020B0604020202020204" pitchFamily="34" charset="0"/>
            </a:endParaRPr>
          </a:p>
          <a:p>
            <a:pPr fontAlgn="base">
              <a:lnSpc>
                <a:spcPct val="107000"/>
              </a:lnSpc>
              <a:spcBef>
                <a:spcPts val="750"/>
              </a:spcBef>
              <a:spcAft>
                <a:spcPts val="750"/>
              </a:spcAft>
            </a:pPr>
            <a:r>
              <a:rPr lang="lt-LT" sz="900"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Prie ekranų leidžiamas laikas siejasi su mažesniais ikimokyklinio amžiaus (ypač jaunesnių nei 5 metų) vaikų smulkiosios ir stambiosios motorikos gebėjimais, todėl rekomenduojama riboti vaikų pasyviai prie ekranų leidžiamą laiką bei naudojimąsi IT prietaisais bei atitinkamai sudaryti sąlygas pakankamai užsiimti aktyvia fizine veikla ir žaisti trimatėje erdvėje. </a:t>
            </a:r>
            <a:endParaRPr lang="en-US" sz="900" kern="100" dirty="0">
              <a:effectLst/>
              <a:latin typeface="Calibri" panose="020F0502020204030204" pitchFamily="34" charset="0"/>
              <a:ea typeface="Calibri" panose="020F0502020204030204" pitchFamily="34" charset="0"/>
              <a:cs typeface="Arial" panose="020B0604020202020204" pitchFamily="34" charset="0"/>
            </a:endParaRPr>
          </a:p>
          <a:p>
            <a:pPr fontAlgn="base">
              <a:lnSpc>
                <a:spcPct val="107000"/>
              </a:lnSpc>
              <a:spcBef>
                <a:spcPts val="750"/>
              </a:spcBef>
              <a:spcAft>
                <a:spcPts val="750"/>
              </a:spcAft>
            </a:pPr>
            <a:r>
              <a:rPr lang="lt-LT" sz="900"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Ikimokyklinio amžiaus (4-5 metų) vaikų, kurie daugiau laiko leidžia prie išmaniųjų telefonų (ir bendrai prie ekranų), mažesni vizualiniai motoriniai bei regimosios atminties gebėjimai. Šie gebėjimai reikšmingi mokyklinei sėkmei, todėl labai svarbu laikytis rekomenduojamos buvimo prie ekranų laiko trukmės, o taip pat sudaryti vaikams galimybę lavinti gebėjimus atliekant kitas veiklas: piešiant, konstruojant, lipdant, žaidžiant kamuoliu, ką ypatingai riboja naudojimasis išmaniais ir kitais ekranais.</a:t>
            </a:r>
            <a:endParaRPr lang="en-US" sz="9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53B514EB-B629-5F25-7FE2-4CFD5E360A56}"/>
              </a:ext>
            </a:extLst>
          </p:cNvPr>
          <p:cNvSpPr txBox="1"/>
          <p:nvPr/>
        </p:nvSpPr>
        <p:spPr>
          <a:xfrm>
            <a:off x="219546" y="8536903"/>
            <a:ext cx="5802198" cy="301814"/>
          </a:xfrm>
          <a:prstGeom prst="rect">
            <a:avLst/>
          </a:prstGeom>
          <a:noFill/>
        </p:spPr>
        <p:txBody>
          <a:bodyPr wrap="square">
            <a:spAutoFit/>
          </a:bodyPr>
          <a:lstStyle/>
          <a:p>
            <a:pPr fontAlgn="base">
              <a:lnSpc>
                <a:spcPts val="1680"/>
              </a:lnSpc>
              <a:spcAft>
                <a:spcPts val="800"/>
              </a:spcAft>
            </a:pPr>
            <a:r>
              <a:rPr lang="lt-LT" sz="1100" b="1"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Nenaudoti įjungto TV kaip fono vaiko aplinkoje</a:t>
            </a:r>
            <a:endParaRPr lang="en-US" sz="105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8E734875-8D27-6F82-247B-FE811287E4DD}"/>
              </a:ext>
            </a:extLst>
          </p:cNvPr>
          <p:cNvSpPr txBox="1"/>
          <p:nvPr/>
        </p:nvSpPr>
        <p:spPr>
          <a:xfrm>
            <a:off x="233412" y="8952178"/>
            <a:ext cx="6391174" cy="529440"/>
          </a:xfrm>
          <a:prstGeom prst="rect">
            <a:avLst/>
          </a:prstGeom>
          <a:noFill/>
        </p:spPr>
        <p:txBody>
          <a:bodyPr wrap="square">
            <a:spAutoFit/>
          </a:bodyPr>
          <a:lstStyle/>
          <a:p>
            <a:pPr fontAlgn="base">
              <a:lnSpc>
                <a:spcPct val="107000"/>
              </a:lnSpc>
              <a:spcBef>
                <a:spcPts val="750"/>
              </a:spcBef>
              <a:spcAft>
                <a:spcPts val="750"/>
              </a:spcAft>
            </a:pPr>
            <a:r>
              <a:rPr lang="lt-LT" sz="900"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Rekomenduojama vengti televizoriaus kaip fono naudojimo, kadangi tai siejama su vaikų prastesne emocine raida bei mažesniais pažintinių gebėjimų įverčiais ikimokykliniame (4-5 metų) amžiuje. TV kaip fono naudojimas taip pat didina tikimybę, kad vaikai daugiau ir dažniau naudosis kitais IT prietaisais.</a:t>
            </a:r>
            <a:endParaRPr lang="en-US" sz="8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052185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0212570-79DA-A75D-79D5-04E00CA56941}"/>
              </a:ext>
            </a:extLst>
          </p:cNvPr>
          <p:cNvSpPr txBox="1"/>
          <p:nvPr/>
        </p:nvSpPr>
        <p:spPr>
          <a:xfrm>
            <a:off x="251505" y="174586"/>
            <a:ext cx="5207268" cy="261610"/>
          </a:xfrm>
          <a:prstGeom prst="rect">
            <a:avLst/>
          </a:prstGeom>
          <a:noFill/>
        </p:spPr>
        <p:txBody>
          <a:bodyPr wrap="square">
            <a:spAutoFit/>
          </a:bodyPr>
          <a:lstStyle/>
          <a:p>
            <a:r>
              <a:rPr lang="lt-LT" sz="1100" b="1" kern="0" dirty="0">
                <a:effectLst/>
                <a:latin typeface="Arial" panose="020B0604020202020204" pitchFamily="34" charset="0"/>
                <a:ea typeface="Times New Roman" panose="02020603050405020304" pitchFamily="18" charset="0"/>
              </a:rPr>
              <a:t>IT prietaisai neturėtų būti naudojami, kai vaiką reikia nuraminti ar užimti</a:t>
            </a:r>
            <a:endParaRPr lang="en-US" sz="1100" dirty="0"/>
          </a:p>
        </p:txBody>
      </p:sp>
      <p:sp>
        <p:nvSpPr>
          <p:cNvPr id="7" name="TextBox 6">
            <a:extLst>
              <a:ext uri="{FF2B5EF4-FFF2-40B4-BE49-F238E27FC236}">
                <a16:creationId xmlns:a16="http://schemas.microsoft.com/office/drawing/2014/main" id="{44D6E65D-4ED2-2054-D689-2F522A7B33C8}"/>
              </a:ext>
            </a:extLst>
          </p:cNvPr>
          <p:cNvSpPr txBox="1"/>
          <p:nvPr/>
        </p:nvSpPr>
        <p:spPr>
          <a:xfrm>
            <a:off x="251505" y="487392"/>
            <a:ext cx="6349638" cy="529440"/>
          </a:xfrm>
          <a:prstGeom prst="rect">
            <a:avLst/>
          </a:prstGeom>
          <a:noFill/>
        </p:spPr>
        <p:txBody>
          <a:bodyPr wrap="square">
            <a:spAutoFit/>
          </a:bodyPr>
          <a:lstStyle/>
          <a:p>
            <a:pPr fontAlgn="base">
              <a:lnSpc>
                <a:spcPct val="107000"/>
              </a:lnSpc>
              <a:spcBef>
                <a:spcPts val="750"/>
              </a:spcBef>
              <a:spcAft>
                <a:spcPts val="750"/>
              </a:spcAft>
            </a:pPr>
            <a:r>
              <a:rPr lang="lt-LT" sz="900"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Rekomenduojama mažinti pramoginių/žaidimų programėlių skaičių, jas keičiant edukacinėmis programėlėmis, tačiau neviršijant rekomenduojamos buvimo prie IT prietaisų trukmės. Siekiant ugdomojo poveikio, vaikai turėtų naudotis jų amžiui tinkamomis edukacinėmis programėlėmis ar žaidimais kartu suaugusiais ar jų prižiūrimi.</a:t>
            </a:r>
            <a:endParaRPr lang="en-US" sz="9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9" name="TextBox 8">
            <a:extLst>
              <a:ext uri="{FF2B5EF4-FFF2-40B4-BE49-F238E27FC236}">
                <a16:creationId xmlns:a16="http://schemas.microsoft.com/office/drawing/2014/main" id="{B8AEEC20-58DB-4C6D-2FF8-FD372A6950CF}"/>
              </a:ext>
            </a:extLst>
          </p:cNvPr>
          <p:cNvSpPr txBox="1"/>
          <p:nvPr/>
        </p:nvSpPr>
        <p:spPr>
          <a:xfrm>
            <a:off x="251505" y="1016832"/>
            <a:ext cx="7351295" cy="292003"/>
          </a:xfrm>
          <a:prstGeom prst="rect">
            <a:avLst/>
          </a:prstGeom>
          <a:noFill/>
        </p:spPr>
        <p:txBody>
          <a:bodyPr wrap="square">
            <a:spAutoFit/>
          </a:bodyPr>
          <a:lstStyle/>
          <a:p>
            <a:pPr fontAlgn="base">
              <a:lnSpc>
                <a:spcPts val="1680"/>
              </a:lnSpc>
              <a:spcAft>
                <a:spcPts val="800"/>
              </a:spcAft>
            </a:pPr>
            <a:r>
              <a:rPr lang="lt-LT" sz="1100" b="1"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Turėti zonas be IT prietaisų vaiko poilsio ir ugdymo aplinkoje</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1F39EA48-4490-59E9-7A9E-BBADE2F54FBA}"/>
              </a:ext>
            </a:extLst>
          </p:cNvPr>
          <p:cNvSpPr txBox="1"/>
          <p:nvPr/>
        </p:nvSpPr>
        <p:spPr>
          <a:xfrm>
            <a:off x="251505" y="1380483"/>
            <a:ext cx="6351426" cy="507831"/>
          </a:xfrm>
          <a:prstGeom prst="rect">
            <a:avLst/>
          </a:prstGeom>
          <a:noFill/>
        </p:spPr>
        <p:txBody>
          <a:bodyPr wrap="square">
            <a:spAutoFit/>
          </a:bodyPr>
          <a:lstStyle/>
          <a:p>
            <a:r>
              <a:rPr lang="lt-LT" sz="900" kern="0" dirty="0">
                <a:effectLst/>
                <a:latin typeface="Arial" panose="020B0604020202020204" pitchFamily="34" charset="0"/>
                <a:ea typeface="Times New Roman" panose="02020603050405020304" pitchFamily="18" charset="0"/>
              </a:rPr>
              <a:t>Vaiko miegamajame neturi būti televizoriaus ar IT prietaisų. Turintys IT prietaisų savo kambaryje ar miegamojoje zonoje vaikai prie ekranų praleidžia reikšmingai daugiau laiko ir turi daugiau miego sunkumų, nei IT prietaisų savo kambaryje neturintys vaikai. Bendrai svarbu sukurti be IT prietaisų erdves namuose ir ikimokyklinio ugdymo įstaigose.</a:t>
            </a:r>
            <a:endParaRPr lang="en-US" sz="900" dirty="0"/>
          </a:p>
        </p:txBody>
      </p:sp>
      <p:sp>
        <p:nvSpPr>
          <p:cNvPr id="13" name="TextBox 12">
            <a:extLst>
              <a:ext uri="{FF2B5EF4-FFF2-40B4-BE49-F238E27FC236}">
                <a16:creationId xmlns:a16="http://schemas.microsoft.com/office/drawing/2014/main" id="{63146ADE-174F-799F-5202-ADAEAA78168D}"/>
              </a:ext>
            </a:extLst>
          </p:cNvPr>
          <p:cNvSpPr txBox="1"/>
          <p:nvPr/>
        </p:nvSpPr>
        <p:spPr>
          <a:xfrm>
            <a:off x="251505" y="1898227"/>
            <a:ext cx="3777916" cy="292003"/>
          </a:xfrm>
          <a:prstGeom prst="rect">
            <a:avLst/>
          </a:prstGeom>
          <a:noFill/>
        </p:spPr>
        <p:txBody>
          <a:bodyPr wrap="square">
            <a:spAutoFit/>
          </a:bodyPr>
          <a:lstStyle/>
          <a:p>
            <a:pPr fontAlgn="base">
              <a:lnSpc>
                <a:spcPts val="1680"/>
              </a:lnSpc>
              <a:spcAft>
                <a:spcPts val="800"/>
              </a:spcAft>
            </a:pPr>
            <a:r>
              <a:rPr lang="lt-LT" sz="1100" b="1"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Valgymo metu nenaudoti jokių IT prietaisų</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535AA375-C02D-A7C3-13FE-19205EEDBEB0}"/>
              </a:ext>
            </a:extLst>
          </p:cNvPr>
          <p:cNvSpPr txBox="1"/>
          <p:nvPr/>
        </p:nvSpPr>
        <p:spPr>
          <a:xfrm>
            <a:off x="251505" y="2277449"/>
            <a:ext cx="6488629" cy="369332"/>
          </a:xfrm>
          <a:prstGeom prst="rect">
            <a:avLst/>
          </a:prstGeom>
          <a:noFill/>
        </p:spPr>
        <p:txBody>
          <a:bodyPr wrap="square">
            <a:spAutoFit/>
          </a:bodyPr>
          <a:lstStyle/>
          <a:p>
            <a:r>
              <a:rPr lang="lt-LT" sz="900" kern="0" dirty="0">
                <a:effectLst/>
                <a:latin typeface="Arial" panose="020B0604020202020204" pitchFamily="34" charset="0"/>
                <a:ea typeface="Times New Roman" panose="02020603050405020304" pitchFamily="18" charset="0"/>
              </a:rPr>
              <a:t>Nerekomenduojama valgio metu vaikams žiūrėti televizorių ar naudotis kitais IT prietaisais tiek normaliai, tiek prastai valgantiems vaikams. Rekomenduojama, kad vaikai valgytų drauge su tėvais ar visa šeima, nesinaudojant jokiais ekranais.</a:t>
            </a:r>
            <a:endParaRPr lang="en-US" sz="900" dirty="0"/>
          </a:p>
        </p:txBody>
      </p:sp>
      <p:sp>
        <p:nvSpPr>
          <p:cNvPr id="17" name="TextBox 16">
            <a:extLst>
              <a:ext uri="{FF2B5EF4-FFF2-40B4-BE49-F238E27FC236}">
                <a16:creationId xmlns:a16="http://schemas.microsoft.com/office/drawing/2014/main" id="{28385115-9654-BDF9-C3AB-01EFC011C919}"/>
              </a:ext>
            </a:extLst>
          </p:cNvPr>
          <p:cNvSpPr txBox="1"/>
          <p:nvPr/>
        </p:nvSpPr>
        <p:spPr>
          <a:xfrm>
            <a:off x="251505" y="2688148"/>
            <a:ext cx="6438052" cy="510011"/>
          </a:xfrm>
          <a:prstGeom prst="rect">
            <a:avLst/>
          </a:prstGeom>
          <a:noFill/>
        </p:spPr>
        <p:txBody>
          <a:bodyPr wrap="square">
            <a:spAutoFit/>
          </a:bodyPr>
          <a:lstStyle/>
          <a:p>
            <a:pPr fontAlgn="base">
              <a:lnSpc>
                <a:spcPts val="1680"/>
              </a:lnSpc>
              <a:spcAft>
                <a:spcPts val="800"/>
              </a:spcAft>
            </a:pPr>
            <a:r>
              <a:rPr lang="lt-LT" sz="1100" b="1"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Įvesti aiškias ir nuoseklias su IT prietaisų naudojimu susijusias taisykles bei jų laikytis vaikams ir suaugusiems</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D68F4B8B-8A14-9CB3-FB42-6A378685AAB3}"/>
              </a:ext>
            </a:extLst>
          </p:cNvPr>
          <p:cNvSpPr txBox="1"/>
          <p:nvPr/>
        </p:nvSpPr>
        <p:spPr>
          <a:xfrm>
            <a:off x="251505" y="3313082"/>
            <a:ext cx="6349638" cy="507831"/>
          </a:xfrm>
          <a:prstGeom prst="rect">
            <a:avLst/>
          </a:prstGeom>
          <a:noFill/>
        </p:spPr>
        <p:txBody>
          <a:bodyPr wrap="square">
            <a:spAutoFit/>
          </a:bodyPr>
          <a:lstStyle/>
          <a:p>
            <a:r>
              <a:rPr lang="lt-LT" sz="900" kern="0" dirty="0">
                <a:effectLst/>
                <a:latin typeface="Arial" panose="020B0604020202020204" pitchFamily="34" charset="0"/>
                <a:ea typeface="Times New Roman" panose="02020603050405020304" pitchFamily="18" charset="0"/>
              </a:rPr>
              <a:t>Įvesti aiškias ir nuoseklias naudojimosi IT prietaisais taisykles. Tėvų nustatomos taisyklės yra labai svarbios formuojant įvairius vaikų įpročius. Kadangi vaikai mokosi iš tėvų (ir kitų suaugusiųjų), tėvams svarbu taip pat stebėti, kiek ir kaip jie patys naudoja IT prietaisus, vaikams esant šalia.</a:t>
            </a:r>
            <a:endParaRPr lang="en-US" sz="900" dirty="0"/>
          </a:p>
        </p:txBody>
      </p:sp>
      <p:sp>
        <p:nvSpPr>
          <p:cNvPr id="21" name="TextBox 20">
            <a:extLst>
              <a:ext uri="{FF2B5EF4-FFF2-40B4-BE49-F238E27FC236}">
                <a16:creationId xmlns:a16="http://schemas.microsoft.com/office/drawing/2014/main" id="{6BF8099C-4F95-4382-F909-CD34006B774D}"/>
              </a:ext>
            </a:extLst>
          </p:cNvPr>
          <p:cNvSpPr txBox="1"/>
          <p:nvPr/>
        </p:nvSpPr>
        <p:spPr>
          <a:xfrm>
            <a:off x="251505" y="3873207"/>
            <a:ext cx="6400219" cy="292003"/>
          </a:xfrm>
          <a:prstGeom prst="rect">
            <a:avLst/>
          </a:prstGeom>
          <a:noFill/>
        </p:spPr>
        <p:txBody>
          <a:bodyPr wrap="square">
            <a:spAutoFit/>
          </a:bodyPr>
          <a:lstStyle/>
          <a:p>
            <a:pPr fontAlgn="base">
              <a:lnSpc>
                <a:spcPts val="1680"/>
              </a:lnSpc>
              <a:spcAft>
                <a:spcPts val="800"/>
              </a:spcAft>
            </a:pPr>
            <a:r>
              <a:rPr lang="lt-LT" sz="1100" b="1"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Užtikrinti vaiko saugumą virtualioje erdvėje ir kontroliuoti stebimą per ekranus turinį</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2438643D-64D3-0032-F169-0E1B816AE8EF}"/>
              </a:ext>
            </a:extLst>
          </p:cNvPr>
          <p:cNvSpPr txBox="1"/>
          <p:nvPr/>
        </p:nvSpPr>
        <p:spPr>
          <a:xfrm>
            <a:off x="251505" y="4256210"/>
            <a:ext cx="6438052" cy="529440"/>
          </a:xfrm>
          <a:prstGeom prst="rect">
            <a:avLst/>
          </a:prstGeom>
          <a:noFill/>
        </p:spPr>
        <p:txBody>
          <a:bodyPr wrap="square">
            <a:spAutoFit/>
          </a:bodyPr>
          <a:lstStyle/>
          <a:p>
            <a:pPr fontAlgn="base">
              <a:lnSpc>
                <a:spcPct val="107000"/>
              </a:lnSpc>
              <a:spcBef>
                <a:spcPts val="750"/>
              </a:spcBef>
              <a:spcAft>
                <a:spcPts val="750"/>
              </a:spcAft>
            </a:pPr>
            <a:r>
              <a:rPr lang="lt-LT" sz="900"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Mažų vaikų IT prietaisų naudojimas turi būti ne tik griežtai kontroliuojamas, bet tėvai bei ugdymo įstaigų specialistai turėtų </a:t>
            </a:r>
            <a:r>
              <a:rPr lang="lt-LT" sz="900" b="1"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suprantamai</a:t>
            </a:r>
            <a:r>
              <a:rPr lang="lt-LT" sz="900"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ir </a:t>
            </a:r>
            <a:r>
              <a:rPr lang="lt-LT" sz="900" b="1"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savalaikiai</a:t>
            </a:r>
            <a:r>
              <a:rPr lang="lt-LT" sz="900"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aiškinti vaikams apie IT prietaisų naudojimo pavojus bei nurodyti, kokiais atvejais vaikas turėtų kreiptis pagalbos į suaugusiuosius, jei jis susiduria su nesaugia informacija.</a:t>
            </a:r>
            <a:endParaRPr lang="en-US" sz="9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0518F012-35F6-D09C-EA06-7DF40D8312A1}"/>
              </a:ext>
            </a:extLst>
          </p:cNvPr>
          <p:cNvSpPr txBox="1"/>
          <p:nvPr/>
        </p:nvSpPr>
        <p:spPr>
          <a:xfrm>
            <a:off x="251505" y="4869474"/>
            <a:ext cx="6349638" cy="445507"/>
          </a:xfrm>
          <a:prstGeom prst="rect">
            <a:avLst/>
          </a:prstGeom>
          <a:noFill/>
        </p:spPr>
        <p:txBody>
          <a:bodyPr wrap="square">
            <a:spAutoFit/>
          </a:bodyPr>
          <a:lstStyle/>
          <a:p>
            <a:pPr fontAlgn="base">
              <a:lnSpc>
                <a:spcPct val="107000"/>
              </a:lnSpc>
              <a:spcAft>
                <a:spcPts val="800"/>
              </a:spcAft>
            </a:pPr>
            <a:r>
              <a:rPr lang="lt-LT" sz="1100" b="1"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Suteikti kuo daugiau galimybių vaikams žaisti žaidimus be IT</a:t>
            </a:r>
            <a:r>
              <a:rPr lang="lt-LT" sz="1100" b="1" kern="0" dirty="0">
                <a:solidFill>
                  <a:srgbClr val="000000"/>
                </a:solidFill>
                <a:latin typeface="Arial" panose="020B0604020202020204" pitchFamily="34" charset="0"/>
                <a:ea typeface="Times New Roman" panose="02020603050405020304" pitchFamily="18" charset="0"/>
                <a:cs typeface="Arial" panose="020B0604020202020204" pitchFamily="34" charset="0"/>
              </a:rPr>
              <a:t>:</a:t>
            </a:r>
            <a:r>
              <a:rPr lang="lt-LT" sz="1100" b="1"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užsiimti sportine, kūrybine veikla, įsitraukti į prasmingas socialines sąveikas</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3048EF2F-E2CE-F3F3-32BC-8DCA03373178}"/>
              </a:ext>
            </a:extLst>
          </p:cNvPr>
          <p:cNvSpPr txBox="1"/>
          <p:nvPr/>
        </p:nvSpPr>
        <p:spPr>
          <a:xfrm>
            <a:off x="232588" y="5423889"/>
            <a:ext cx="6438051" cy="261610"/>
          </a:xfrm>
          <a:prstGeom prst="rect">
            <a:avLst/>
          </a:prstGeom>
          <a:noFill/>
        </p:spPr>
        <p:txBody>
          <a:bodyPr wrap="square">
            <a:spAutoFit/>
          </a:bodyPr>
          <a:lstStyle/>
          <a:p>
            <a:r>
              <a:rPr lang="lt-LT" sz="1100" b="1" dirty="0">
                <a:solidFill>
                  <a:srgbClr val="000000"/>
                </a:solidFill>
                <a:effectLst/>
                <a:latin typeface="Arial" panose="020B0604020202020204" pitchFamily="34" charset="0"/>
                <a:ea typeface="Calibri" panose="020F0502020204030204" pitchFamily="34" charset="0"/>
              </a:rPr>
              <a:t>Bet kokio amžiaus vaikams ir suaugusiems svarbu: </a:t>
            </a:r>
            <a:endParaRPr lang="en-US" sz="1100" dirty="0"/>
          </a:p>
        </p:txBody>
      </p:sp>
      <p:sp>
        <p:nvSpPr>
          <p:cNvPr id="30" name="TextBox 29">
            <a:extLst>
              <a:ext uri="{FF2B5EF4-FFF2-40B4-BE49-F238E27FC236}">
                <a16:creationId xmlns:a16="http://schemas.microsoft.com/office/drawing/2014/main" id="{810C948E-F089-DE78-754F-483DB74B5FF3}"/>
              </a:ext>
            </a:extLst>
          </p:cNvPr>
          <p:cNvSpPr txBox="1"/>
          <p:nvPr/>
        </p:nvSpPr>
        <p:spPr>
          <a:xfrm>
            <a:off x="251505" y="5936738"/>
            <a:ext cx="4806775" cy="1195199"/>
          </a:xfrm>
          <a:prstGeom prst="rect">
            <a:avLst/>
          </a:prstGeom>
          <a:noFill/>
        </p:spPr>
        <p:txBody>
          <a:bodyPr wrap="square">
            <a:spAutoFit/>
          </a:bodyPr>
          <a:lstStyle/>
          <a:p>
            <a:pPr algn="just">
              <a:spcAft>
                <a:spcPts val="825"/>
              </a:spcAft>
            </a:pPr>
            <a:r>
              <a:rPr lang="lt-LT" sz="900" dirty="0">
                <a:solidFill>
                  <a:srgbClr val="000000"/>
                </a:solidFill>
                <a:effectLst/>
                <a:latin typeface="Arial" panose="020B0604020202020204" pitchFamily="34" charset="0"/>
                <a:ea typeface="Times New Roman" panose="02020603050405020304" pitchFamily="18" charset="0"/>
              </a:rPr>
              <a:t>1. </a:t>
            </a:r>
            <a:r>
              <a:rPr lang="lt-LT" sz="900" b="1" dirty="0">
                <a:solidFill>
                  <a:srgbClr val="000000"/>
                </a:solidFill>
                <a:effectLst/>
                <a:latin typeface="Arial" panose="020B0604020202020204" pitchFamily="34" charset="0"/>
                <a:ea typeface="Times New Roman" panose="02020603050405020304" pitchFamily="18" charset="0"/>
              </a:rPr>
              <a:t>Valgymo metu nesinaudoti jokiais ekranais.</a:t>
            </a:r>
            <a:endParaRPr lang="en-US" sz="900" dirty="0">
              <a:effectLst/>
              <a:latin typeface="Times New Roman" panose="02020603050405020304" pitchFamily="18" charset="0"/>
              <a:ea typeface="Times New Roman" panose="02020603050405020304" pitchFamily="18" charset="0"/>
            </a:endParaRPr>
          </a:p>
          <a:p>
            <a:pPr algn="just">
              <a:spcAft>
                <a:spcPts val="825"/>
              </a:spcAft>
            </a:pPr>
            <a:r>
              <a:rPr lang="lt-LT" sz="900" b="1" dirty="0">
                <a:solidFill>
                  <a:srgbClr val="000000"/>
                </a:solidFill>
                <a:effectLst/>
                <a:latin typeface="Arial" panose="020B0604020202020204" pitchFamily="34" charset="0"/>
                <a:ea typeface="Times New Roman" panose="02020603050405020304" pitchFamily="18" charset="0"/>
              </a:rPr>
              <a:t>2. Valandą prieš miegą nesinaudoti jokiais ekranais.</a:t>
            </a:r>
            <a:endParaRPr lang="en-US" sz="900" dirty="0">
              <a:effectLst/>
              <a:latin typeface="Times New Roman" panose="02020603050405020304" pitchFamily="18" charset="0"/>
              <a:ea typeface="Times New Roman" panose="02020603050405020304" pitchFamily="18" charset="0"/>
            </a:endParaRPr>
          </a:p>
          <a:p>
            <a:pPr algn="just">
              <a:spcAft>
                <a:spcPts val="825"/>
              </a:spcAft>
            </a:pPr>
            <a:r>
              <a:rPr lang="lt-LT" sz="900" b="1" dirty="0">
                <a:solidFill>
                  <a:srgbClr val="000000"/>
                </a:solidFill>
                <a:effectLst/>
                <a:latin typeface="Arial" panose="020B0604020202020204" pitchFamily="34" charset="0"/>
                <a:ea typeface="Times New Roman" panose="02020603050405020304" pitchFamily="18" charset="0"/>
              </a:rPr>
              <a:t>3. Miegamajame ar poilsio zonoje nelaikyti jokių ekranų.</a:t>
            </a:r>
            <a:endParaRPr lang="en-US" sz="900" dirty="0">
              <a:effectLst/>
              <a:latin typeface="Times New Roman" panose="02020603050405020304" pitchFamily="18" charset="0"/>
              <a:ea typeface="Times New Roman" panose="02020603050405020304" pitchFamily="18" charset="0"/>
            </a:endParaRPr>
          </a:p>
          <a:p>
            <a:pPr algn="just">
              <a:spcAft>
                <a:spcPts val="825"/>
              </a:spcAft>
            </a:pPr>
            <a:r>
              <a:rPr lang="lt-LT" sz="900" b="1" dirty="0">
                <a:solidFill>
                  <a:srgbClr val="000000"/>
                </a:solidFill>
                <a:effectLst/>
                <a:latin typeface="Arial" panose="020B0604020202020204" pitchFamily="34" charset="0"/>
                <a:ea typeface="Times New Roman" panose="02020603050405020304" pitchFamily="18" charset="0"/>
              </a:rPr>
              <a:t>4. Mažiausiai valandą per dieną skirti aktyviai fizinei veiklai.</a:t>
            </a:r>
            <a:endParaRPr lang="en-US" sz="900" dirty="0">
              <a:effectLst/>
              <a:latin typeface="Times New Roman" panose="02020603050405020304" pitchFamily="18" charset="0"/>
              <a:ea typeface="Times New Roman" panose="02020603050405020304" pitchFamily="18" charset="0"/>
            </a:endParaRPr>
          </a:p>
          <a:p>
            <a:r>
              <a:rPr lang="lt-LT" sz="900" b="1" dirty="0">
                <a:solidFill>
                  <a:srgbClr val="000000"/>
                </a:solidFill>
                <a:effectLst/>
                <a:latin typeface="Arial" panose="020B0604020202020204" pitchFamily="34" charset="0"/>
                <a:ea typeface="Calibri" panose="020F0502020204030204" pitchFamily="34" charset="0"/>
              </a:rPr>
              <a:t>5.Kasdien skirti bent pusvalandį pokalbiams su šeimos nariais, draugais. </a:t>
            </a:r>
            <a:endParaRPr lang="en-US" sz="900" dirty="0"/>
          </a:p>
        </p:txBody>
      </p:sp>
      <p:sp>
        <p:nvSpPr>
          <p:cNvPr id="31" name="Stačiakampis 30">
            <a:extLst>
              <a:ext uri="{FF2B5EF4-FFF2-40B4-BE49-F238E27FC236}">
                <a16:creationId xmlns:a16="http://schemas.microsoft.com/office/drawing/2014/main" id="{F15FD98A-7ED0-161B-A3DA-118B3E843963}"/>
              </a:ext>
            </a:extLst>
          </p:cNvPr>
          <p:cNvSpPr/>
          <p:nvPr/>
        </p:nvSpPr>
        <p:spPr>
          <a:xfrm>
            <a:off x="251505" y="5876329"/>
            <a:ext cx="4212326" cy="1416050"/>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pic>
        <p:nvPicPr>
          <p:cNvPr id="33" name="Paveikslėlis 32">
            <a:extLst>
              <a:ext uri="{FF2B5EF4-FFF2-40B4-BE49-F238E27FC236}">
                <a16:creationId xmlns:a16="http://schemas.microsoft.com/office/drawing/2014/main" id="{83B9C1C1-BD2B-79B9-2DB0-D3B37435A5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7219" y="8582835"/>
            <a:ext cx="1298963" cy="1209721"/>
          </a:xfrm>
          <a:prstGeom prst="rect">
            <a:avLst/>
          </a:prstGeom>
        </p:spPr>
      </p:pic>
      <p:sp>
        <p:nvSpPr>
          <p:cNvPr id="35" name="TextBox 34">
            <a:extLst>
              <a:ext uri="{FF2B5EF4-FFF2-40B4-BE49-F238E27FC236}">
                <a16:creationId xmlns:a16="http://schemas.microsoft.com/office/drawing/2014/main" id="{6F4283EC-35BA-B01F-FD8B-E17F7FC4E684}"/>
              </a:ext>
            </a:extLst>
          </p:cNvPr>
          <p:cNvSpPr txBox="1"/>
          <p:nvPr/>
        </p:nvSpPr>
        <p:spPr>
          <a:xfrm>
            <a:off x="2196105" y="9418607"/>
            <a:ext cx="3775074" cy="420436"/>
          </a:xfrm>
          <a:prstGeom prst="rect">
            <a:avLst/>
          </a:prstGeom>
          <a:noFill/>
        </p:spPr>
        <p:txBody>
          <a:bodyPr wrap="square">
            <a:spAutoFit/>
          </a:bodyPr>
          <a:lstStyle/>
          <a:p>
            <a:pPr>
              <a:lnSpc>
                <a:spcPct val="107000"/>
              </a:lnSpc>
              <a:spcAft>
                <a:spcPts val="800"/>
              </a:spcAft>
            </a:pPr>
            <a:r>
              <a:rPr lang="lt-LT" sz="700" dirty="0">
                <a:effectLst/>
                <a:latin typeface="Calibri" panose="020F0502020204030204" pitchFamily="34" charset="0"/>
                <a:ea typeface="Calibri" panose="020F0502020204030204" pitchFamily="34" charset="0"/>
                <a:cs typeface="Arial" panose="020B0604020202020204" pitchFamily="34" charset="0"/>
              </a:rPr>
              <a:t> </a:t>
            </a:r>
            <a:endParaRPr lang="en-US" sz="7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lt-LT" sz="700" dirty="0">
                <a:effectLst/>
                <a:latin typeface="Calibri" panose="020F0502020204030204" pitchFamily="34" charset="0"/>
                <a:ea typeface="Calibri" panose="020F0502020204030204" pitchFamily="34" charset="0"/>
                <a:cs typeface="Arial" panose="020B0604020202020204" pitchFamily="34" charset="0"/>
              </a:rPr>
              <a:t>Parengė visuomenės sveikatos specialistė Rita </a:t>
            </a:r>
            <a:r>
              <a:rPr lang="lt-LT" sz="700" dirty="0" err="1">
                <a:effectLst/>
                <a:latin typeface="Calibri" panose="020F0502020204030204" pitchFamily="34" charset="0"/>
                <a:ea typeface="Calibri" panose="020F0502020204030204" pitchFamily="34" charset="0"/>
                <a:cs typeface="Arial" panose="020B0604020202020204" pitchFamily="34" charset="0"/>
              </a:rPr>
              <a:t>Kleinauskienė</a:t>
            </a:r>
            <a:r>
              <a:rPr lang="lt-LT" sz="700" dirty="0">
                <a:effectLst/>
                <a:latin typeface="Calibri" panose="020F0502020204030204" pitchFamily="34" charset="0"/>
                <a:ea typeface="Calibri" panose="020F0502020204030204" pitchFamily="34" charset="0"/>
                <a:cs typeface="Arial" panose="020B0604020202020204" pitchFamily="34" charset="0"/>
              </a:rPr>
              <a:t> remiantis SMLPC medžiaga</a:t>
            </a:r>
            <a:endParaRPr lang="en-US" sz="7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01750611"/>
      </p:ext>
    </p:extLst>
  </p:cSld>
  <p:clrMapOvr>
    <a:masterClrMapping/>
  </p:clrMapOvr>
</p:sld>
</file>

<file path=ppt/theme/theme1.xml><?xml version="1.0" encoding="utf-8"?>
<a:theme xmlns:a="http://schemas.openxmlformats.org/drawingml/2006/main" name="„Office“ tema">
  <a:themeElements>
    <a:clrScheme name="„Office“ 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188</TotalTime>
  <Words>946</Words>
  <Application>Microsoft Office PowerPoint</Application>
  <PresentationFormat>A4 formatas (210x297 mm)</PresentationFormat>
  <Paragraphs>31</Paragraphs>
  <Slides>2</Slides>
  <Notes>0</Notes>
  <HiddenSlides>0</HiddenSlides>
  <MMClips>0</MMClips>
  <ScaleCrop>false</ScaleCrop>
  <HeadingPairs>
    <vt:vector size="6" baseType="variant">
      <vt:variant>
        <vt:lpstr>Naudojami šriftai</vt:lpstr>
      </vt:variant>
      <vt:variant>
        <vt:i4>4</vt:i4>
      </vt:variant>
      <vt:variant>
        <vt:lpstr>Tema</vt:lpstr>
      </vt:variant>
      <vt:variant>
        <vt:i4>1</vt:i4>
      </vt:variant>
      <vt:variant>
        <vt:lpstr>Skaidrių pavadinimai</vt:lpstr>
      </vt:variant>
      <vt:variant>
        <vt:i4>2</vt:i4>
      </vt:variant>
    </vt:vector>
  </HeadingPairs>
  <TitlesOfParts>
    <vt:vector size="7" baseType="lpstr">
      <vt:lpstr>Arial</vt:lpstr>
      <vt:lpstr>Calibri</vt:lpstr>
      <vt:lpstr>Calibri Light</vt:lpstr>
      <vt:lpstr>Times New Roman</vt:lpstr>
      <vt:lpstr>„Office“ tema</vt:lpstr>
      <vt:lpstr>„PowerPoint“ pateiktis</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Sveikatos-biuras Sveikatos-biuras</dc:creator>
  <cp:lastModifiedBy>Sveikatos-biuras Sveikatos-biuras</cp:lastModifiedBy>
  <cp:revision>5</cp:revision>
  <dcterms:created xsi:type="dcterms:W3CDTF">2024-10-11T12:24:58Z</dcterms:created>
  <dcterms:modified xsi:type="dcterms:W3CDTF">2024-10-17T11:57:33Z</dcterms:modified>
</cp:coreProperties>
</file>