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6" autoAdjust="0"/>
    <p:restoredTop sz="94660"/>
  </p:normalViewPr>
  <p:slideViewPr>
    <p:cSldViewPr snapToGrid="0">
      <p:cViewPr>
        <p:scale>
          <a:sx n="100" d="100"/>
          <a:sy n="100" d="100"/>
        </p:scale>
        <p:origin x="1044" y="-34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lt-LT"/>
              <a:t>Spustelėję redaguokite stilių</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580DB585-DB0E-42F7-9319-4A9A6A4C1617}" type="datetimeFigureOut">
              <a:rPr lang="en-US" smtClean="0"/>
              <a:t>10/23/2024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62EE9-A32E-4DF3-82E3-C1E7DC14E821}" type="slidenum">
              <a:rPr lang="en-US" smtClean="0"/>
              <a:t>‹#›</a:t>
            </a:fld>
            <a:endParaRPr lang="en-US"/>
          </a:p>
        </p:txBody>
      </p:sp>
    </p:spTree>
    <p:extLst>
      <p:ext uri="{BB962C8B-B14F-4D97-AF65-F5344CB8AC3E}">
        <p14:creationId xmlns:p14="http://schemas.microsoft.com/office/powerpoint/2010/main" val="2710808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580DB585-DB0E-42F7-9319-4A9A6A4C1617}" type="datetimeFigureOut">
              <a:rPr lang="en-US" smtClean="0"/>
              <a:t>10/23/2024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62EE9-A32E-4DF3-82E3-C1E7DC14E821}" type="slidenum">
              <a:rPr lang="en-US" smtClean="0"/>
              <a:t>‹#›</a:t>
            </a:fld>
            <a:endParaRPr lang="en-US"/>
          </a:p>
        </p:txBody>
      </p:sp>
    </p:spTree>
    <p:extLst>
      <p:ext uri="{BB962C8B-B14F-4D97-AF65-F5344CB8AC3E}">
        <p14:creationId xmlns:p14="http://schemas.microsoft.com/office/powerpoint/2010/main" val="2328720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lt-LT"/>
              <a:t>Spustelėję redaguokite stilių</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580DB585-DB0E-42F7-9319-4A9A6A4C1617}" type="datetimeFigureOut">
              <a:rPr lang="en-US" smtClean="0"/>
              <a:t>10/23/2024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62EE9-A32E-4DF3-82E3-C1E7DC14E821}" type="slidenum">
              <a:rPr lang="en-US" smtClean="0"/>
              <a:t>‹#›</a:t>
            </a:fld>
            <a:endParaRPr lang="en-US"/>
          </a:p>
        </p:txBody>
      </p:sp>
    </p:spTree>
    <p:extLst>
      <p:ext uri="{BB962C8B-B14F-4D97-AF65-F5344CB8AC3E}">
        <p14:creationId xmlns:p14="http://schemas.microsoft.com/office/powerpoint/2010/main" val="2841380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580DB585-DB0E-42F7-9319-4A9A6A4C1617}" type="datetimeFigureOut">
              <a:rPr lang="en-US" smtClean="0"/>
              <a:t>10/23/2024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62EE9-A32E-4DF3-82E3-C1E7DC14E821}" type="slidenum">
              <a:rPr lang="en-US" smtClean="0"/>
              <a:t>‹#›</a:t>
            </a:fld>
            <a:endParaRPr lang="en-US"/>
          </a:p>
        </p:txBody>
      </p:sp>
    </p:spTree>
    <p:extLst>
      <p:ext uri="{BB962C8B-B14F-4D97-AF65-F5344CB8AC3E}">
        <p14:creationId xmlns:p14="http://schemas.microsoft.com/office/powerpoint/2010/main" val="117454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lt-LT"/>
              <a:t>Spustelėję redaguokite stilių</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4" name="Content Placeholder 3"/>
          <p:cNvSpPr>
            <a:spLocks noGrp="1"/>
          </p:cNvSpPr>
          <p:nvPr>
            <p:ph sz="half" idx="2"/>
          </p:nvPr>
        </p:nvSpPr>
        <p:spPr>
          <a:xfrm>
            <a:off x="472381" y="3618442"/>
            <a:ext cx="2901255"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3471863" y="3618442"/>
            <a:ext cx="2915543"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580DB585-DB0E-42F7-9319-4A9A6A4C1617}" type="datetimeFigureOut">
              <a:rPr lang="en-US" smtClean="0"/>
              <a:t>10/23/2024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562EE9-A32E-4DF3-82E3-C1E7DC14E821}" type="slidenum">
              <a:rPr lang="en-US" smtClean="0"/>
              <a:t>‹#›</a:t>
            </a:fld>
            <a:endParaRPr lang="en-US"/>
          </a:p>
        </p:txBody>
      </p:sp>
    </p:spTree>
    <p:extLst>
      <p:ext uri="{BB962C8B-B14F-4D97-AF65-F5344CB8AC3E}">
        <p14:creationId xmlns:p14="http://schemas.microsoft.com/office/powerpoint/2010/main" val="3595279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580DB585-DB0E-42F7-9319-4A9A6A4C1617}" type="datetimeFigureOut">
              <a:rPr lang="en-US" smtClean="0"/>
              <a:t>10/23/2024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562EE9-A32E-4DF3-82E3-C1E7DC14E821}" type="slidenum">
              <a:rPr lang="en-US" smtClean="0"/>
              <a:t>‹#›</a:t>
            </a:fld>
            <a:endParaRPr lang="en-US"/>
          </a:p>
        </p:txBody>
      </p:sp>
    </p:spTree>
    <p:extLst>
      <p:ext uri="{BB962C8B-B14F-4D97-AF65-F5344CB8AC3E}">
        <p14:creationId xmlns:p14="http://schemas.microsoft.com/office/powerpoint/2010/main" val="345561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0DB585-DB0E-42F7-9319-4A9A6A4C1617}" type="datetimeFigureOut">
              <a:rPr lang="en-US" smtClean="0"/>
              <a:t>10/23/2024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562EE9-A32E-4DF3-82E3-C1E7DC14E821}" type="slidenum">
              <a:rPr lang="en-US" smtClean="0"/>
              <a:t>‹#›</a:t>
            </a:fld>
            <a:endParaRPr lang="en-US"/>
          </a:p>
        </p:txBody>
      </p:sp>
    </p:spTree>
    <p:extLst>
      <p:ext uri="{BB962C8B-B14F-4D97-AF65-F5344CB8AC3E}">
        <p14:creationId xmlns:p14="http://schemas.microsoft.com/office/powerpoint/2010/main" val="1372589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580DB585-DB0E-42F7-9319-4A9A6A4C1617}" type="datetimeFigureOut">
              <a:rPr lang="en-US" smtClean="0"/>
              <a:t>10/23/2024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62EE9-A32E-4DF3-82E3-C1E7DC14E821}" type="slidenum">
              <a:rPr lang="en-US" smtClean="0"/>
              <a:t>‹#›</a:t>
            </a:fld>
            <a:endParaRPr lang="en-US"/>
          </a:p>
        </p:txBody>
      </p:sp>
    </p:spTree>
    <p:extLst>
      <p:ext uri="{BB962C8B-B14F-4D97-AF65-F5344CB8AC3E}">
        <p14:creationId xmlns:p14="http://schemas.microsoft.com/office/powerpoint/2010/main" val="1012349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580DB585-DB0E-42F7-9319-4A9A6A4C1617}" type="datetimeFigureOut">
              <a:rPr lang="en-US" smtClean="0"/>
              <a:t>10/23/2024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62EE9-A32E-4DF3-82E3-C1E7DC14E821}" type="slidenum">
              <a:rPr lang="en-US" smtClean="0"/>
              <a:t>‹#›</a:t>
            </a:fld>
            <a:endParaRPr lang="en-US"/>
          </a:p>
        </p:txBody>
      </p:sp>
    </p:spTree>
    <p:extLst>
      <p:ext uri="{BB962C8B-B14F-4D97-AF65-F5344CB8AC3E}">
        <p14:creationId xmlns:p14="http://schemas.microsoft.com/office/powerpoint/2010/main" val="4019685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580DB585-DB0E-42F7-9319-4A9A6A4C1617}" type="datetimeFigureOut">
              <a:rPr lang="en-US" smtClean="0"/>
              <a:t>10/23/2024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62EE9-A32E-4DF3-82E3-C1E7DC14E821}" type="slidenum">
              <a:rPr lang="en-US" smtClean="0"/>
              <a:t>‹#›</a:t>
            </a:fld>
            <a:endParaRPr lang="en-US"/>
          </a:p>
        </p:txBody>
      </p:sp>
    </p:spTree>
    <p:extLst>
      <p:ext uri="{BB962C8B-B14F-4D97-AF65-F5344CB8AC3E}">
        <p14:creationId xmlns:p14="http://schemas.microsoft.com/office/powerpoint/2010/main" val="1461396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580DB585-DB0E-42F7-9319-4A9A6A4C1617}" type="datetimeFigureOut">
              <a:rPr lang="en-US" smtClean="0"/>
              <a:t>10/23/2024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62EE9-A32E-4DF3-82E3-C1E7DC14E821}" type="slidenum">
              <a:rPr lang="en-US" smtClean="0"/>
              <a:t>‹#›</a:t>
            </a:fld>
            <a:endParaRPr lang="en-US"/>
          </a:p>
        </p:txBody>
      </p:sp>
    </p:spTree>
    <p:extLst>
      <p:ext uri="{BB962C8B-B14F-4D97-AF65-F5344CB8AC3E}">
        <p14:creationId xmlns:p14="http://schemas.microsoft.com/office/powerpoint/2010/main" val="2269906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80DB585-DB0E-42F7-9319-4A9A6A4C1617}" type="datetimeFigureOut">
              <a:rPr lang="en-US" smtClean="0"/>
              <a:t>10/23/2024</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F562EE9-A32E-4DF3-82E3-C1E7DC14E821}" type="slidenum">
              <a:rPr lang="en-US" smtClean="0"/>
              <a:t>‹#›</a:t>
            </a:fld>
            <a:endParaRPr lang="en-US"/>
          </a:p>
        </p:txBody>
      </p:sp>
    </p:spTree>
    <p:extLst>
      <p:ext uri="{BB962C8B-B14F-4D97-AF65-F5344CB8AC3E}">
        <p14:creationId xmlns:p14="http://schemas.microsoft.com/office/powerpoint/2010/main" val="42044386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E829578-E565-F07B-B890-88649253A7AD}"/>
              </a:ext>
            </a:extLst>
          </p:cNvPr>
          <p:cNvSpPr txBox="1"/>
          <p:nvPr/>
        </p:nvSpPr>
        <p:spPr>
          <a:xfrm>
            <a:off x="761997" y="107768"/>
            <a:ext cx="5486400" cy="307777"/>
          </a:xfrm>
          <a:prstGeom prst="rect">
            <a:avLst/>
          </a:prstGeom>
          <a:noFill/>
        </p:spPr>
        <p:txBody>
          <a:bodyPr wrap="square" rtlCol="0">
            <a:spAutoFit/>
          </a:bodyPr>
          <a:lstStyle/>
          <a:p>
            <a:pPr algn="ctr"/>
            <a:r>
              <a:rPr lang="en-US" sz="1400" b="1" dirty="0" err="1">
                <a:solidFill>
                  <a:srgbClr val="002060"/>
                </a:solidFill>
              </a:rPr>
              <a:t>Sveiko</a:t>
            </a:r>
            <a:r>
              <a:rPr lang="en-US" sz="1400" b="1" dirty="0">
                <a:solidFill>
                  <a:srgbClr val="002060"/>
                </a:solidFill>
              </a:rPr>
              <a:t> </a:t>
            </a:r>
            <a:r>
              <a:rPr lang="lt-LT" sz="1400" b="1" dirty="0">
                <a:solidFill>
                  <a:srgbClr val="002060"/>
                </a:solidFill>
              </a:rPr>
              <a:t>žmogaus kodas</a:t>
            </a:r>
            <a:endParaRPr lang="en-US" sz="1400" b="1" dirty="0">
              <a:solidFill>
                <a:srgbClr val="002060"/>
              </a:solidFill>
            </a:endParaRPr>
          </a:p>
        </p:txBody>
      </p:sp>
      <p:sp>
        <p:nvSpPr>
          <p:cNvPr id="8" name="TextBox 7">
            <a:extLst>
              <a:ext uri="{FF2B5EF4-FFF2-40B4-BE49-F238E27FC236}">
                <a16:creationId xmlns:a16="http://schemas.microsoft.com/office/drawing/2014/main" id="{0C564EBC-C6B8-63FE-A002-DC714A90C927}"/>
              </a:ext>
            </a:extLst>
          </p:cNvPr>
          <p:cNvSpPr txBox="1"/>
          <p:nvPr/>
        </p:nvSpPr>
        <p:spPr>
          <a:xfrm>
            <a:off x="290279" y="3105194"/>
            <a:ext cx="6429828" cy="826701"/>
          </a:xfrm>
          <a:prstGeom prst="rect">
            <a:avLst/>
          </a:prstGeom>
          <a:noFill/>
        </p:spPr>
        <p:txBody>
          <a:bodyPr wrap="square">
            <a:spAutoFit/>
          </a:bodyPr>
          <a:lstStyle/>
          <a:p>
            <a:pPr algn="just">
              <a:lnSpc>
                <a:spcPct val="107000"/>
              </a:lnSpc>
              <a:spcAft>
                <a:spcPts val="800"/>
              </a:spcAft>
            </a:pPr>
            <a:r>
              <a:rPr lang="en-US" sz="900" kern="100" dirty="0" err="1">
                <a:effectLst/>
                <a:latin typeface="Calibri" panose="020F0502020204030204" pitchFamily="34" charset="0"/>
                <a:ea typeface="Calibri" panose="020F0502020204030204" pitchFamily="34" charset="0"/>
                <a:cs typeface="Arial" panose="020B0604020202020204" pitchFamily="34" charset="0"/>
              </a:rPr>
              <a:t>Pasaulio</a:t>
            </a:r>
            <a:r>
              <a:rPr lang="en-US" sz="900" kern="100" dirty="0">
                <a:effectLst/>
                <a:latin typeface="Calibri" panose="020F0502020204030204" pitchFamily="34" charset="0"/>
                <a:ea typeface="Calibri" panose="020F0502020204030204" pitchFamily="34" charset="0"/>
                <a:cs typeface="Arial" panose="020B0604020202020204" pitchFamily="34" charset="0"/>
              </a:rPr>
              <a:t> sveikatos </a:t>
            </a:r>
            <a:r>
              <a:rPr lang="en-US" sz="900" kern="100" dirty="0" err="1">
                <a:effectLst/>
                <a:latin typeface="Calibri" panose="020F0502020204030204" pitchFamily="34" charset="0"/>
                <a:ea typeface="Calibri" panose="020F0502020204030204" pitchFamily="34" charset="0"/>
                <a:cs typeface="Arial" panose="020B0604020202020204" pitchFamily="34" charset="0"/>
              </a:rPr>
              <a:t>organizacija</a:t>
            </a:r>
            <a:r>
              <a:rPr lang="en-US" sz="900" kern="100" dirty="0">
                <a:effectLst/>
                <a:latin typeface="Calibri" panose="020F0502020204030204" pitchFamily="34" charset="0"/>
                <a:ea typeface="Calibri" panose="020F0502020204030204" pitchFamily="34" charset="0"/>
                <a:cs typeface="Arial" panose="020B0604020202020204" pitchFamily="34" charset="0"/>
              </a:rPr>
              <a:t>, Europos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Sąjunga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Jungtinių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Tautų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Organizacija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nuolat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skatina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sveiką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gyvenseną</a:t>
            </a:r>
            <a:r>
              <a:rPr lang="en-US" sz="900" kern="100" dirty="0">
                <a:effectLst/>
                <a:latin typeface="Calibri" panose="020F0502020204030204" pitchFamily="34" charset="0"/>
                <a:ea typeface="Calibri" panose="020F0502020204030204" pitchFamily="34" charset="0"/>
                <a:cs typeface="Arial" panose="020B0604020202020204" pitchFamily="34" charset="0"/>
              </a:rPr>
              <a:t>, sveikatos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išsaugojimą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stiprinimą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ragina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daugiau</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dėmesio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skirti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lėtinių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neinfekcinių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širdies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kraujagyslių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sistemos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piktybinių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navikų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cukrinio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diabeto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kvėpavimo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organų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profilaktikai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Kasmet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nuo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šių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pasaulyje</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miršta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apie</a:t>
            </a:r>
            <a:r>
              <a:rPr lang="en-US" sz="900" kern="100" dirty="0">
                <a:effectLst/>
                <a:latin typeface="Calibri" panose="020F0502020204030204" pitchFamily="34" charset="0"/>
                <a:ea typeface="Calibri" panose="020F0502020204030204" pitchFamily="34" charset="0"/>
                <a:cs typeface="Arial" panose="020B0604020202020204" pitchFamily="34" charset="0"/>
              </a:rPr>
              <a:t> 36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mln</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žmonių</a:t>
            </a:r>
            <a:r>
              <a:rPr lang="en-US" sz="900" kern="100" dirty="0">
                <a:effectLst/>
                <a:latin typeface="Calibri" panose="020F0502020204030204" pitchFamily="34" charset="0"/>
                <a:ea typeface="Calibri" panose="020F0502020204030204" pitchFamily="34" charset="0"/>
                <a:cs typeface="Arial" panose="020B0604020202020204" pitchFamily="34" charset="0"/>
              </a:rPr>
              <a:t> −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daugiausiai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nuo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širdies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kraujagyslių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  17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mln</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onkologinių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 7,6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mln</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kvėpavimo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organų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 4,2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mln</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diabeto</a:t>
            </a:r>
            <a:r>
              <a:rPr lang="en-US" sz="900" kern="100" dirty="0">
                <a:effectLst/>
                <a:latin typeface="Calibri" panose="020F0502020204030204" pitchFamily="34" charset="0"/>
                <a:ea typeface="Calibri" panose="020F0502020204030204" pitchFamily="34" charset="0"/>
                <a:cs typeface="Arial" panose="020B0604020202020204" pitchFamily="34" charset="0"/>
              </a:rPr>
              <a:t>  – 1,3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mln</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Pagal</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statistinius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duomenis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dažniausios</a:t>
            </a:r>
            <a:r>
              <a:rPr lang="en-US" sz="900" kern="100" dirty="0">
                <a:effectLst/>
                <a:latin typeface="Calibri" panose="020F0502020204030204" pitchFamily="34" charset="0"/>
                <a:ea typeface="Calibri" panose="020F0502020204030204" pitchFamily="34" charset="0"/>
                <a:cs typeface="Arial" panose="020B0604020202020204" pitchFamily="34" charset="0"/>
              </a:rPr>
              <a:t> Europos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Sąjungos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Lietuvos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piliečių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sergamumo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bei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ankstyvos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mirties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priežastys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yra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p>
        </p:txBody>
      </p:sp>
      <p:sp>
        <p:nvSpPr>
          <p:cNvPr id="10" name="TextBox 9">
            <a:extLst>
              <a:ext uri="{FF2B5EF4-FFF2-40B4-BE49-F238E27FC236}">
                <a16:creationId xmlns:a16="http://schemas.microsoft.com/office/drawing/2014/main" id="{166EA069-7BC0-50E8-BBB7-95168C8B8801}"/>
              </a:ext>
            </a:extLst>
          </p:cNvPr>
          <p:cNvSpPr txBox="1"/>
          <p:nvPr/>
        </p:nvSpPr>
        <p:spPr>
          <a:xfrm>
            <a:off x="290279" y="4117420"/>
            <a:ext cx="4426857" cy="974882"/>
          </a:xfrm>
          <a:prstGeom prst="rect">
            <a:avLst/>
          </a:prstGeom>
          <a:noFill/>
        </p:spPr>
        <p:txBody>
          <a:bodyPr wrap="square">
            <a:spAutoFit/>
          </a:bodyPr>
          <a:lstStyle/>
          <a:p>
            <a:pPr marL="342900" lvl="0" indent="-342900" rtl="0">
              <a:lnSpc>
                <a:spcPct val="107000"/>
              </a:lnSpc>
              <a:buFont typeface="Wingdings" panose="05000000000000000000" pitchFamily="2" charset="2"/>
              <a:buChar char=""/>
            </a:pPr>
            <a:r>
              <a:rPr lang="en-US" sz="900" kern="100" dirty="0" err="1">
                <a:effectLst/>
                <a:latin typeface="Calibri" panose="020F0502020204030204" pitchFamily="34" charset="0"/>
                <a:ea typeface="Calibri" panose="020F0502020204030204" pitchFamily="34" charset="0"/>
                <a:cs typeface="Arial" panose="020B0604020202020204" pitchFamily="34" charset="0"/>
              </a:rPr>
              <a:t>kraujo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apytakos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sutrikimai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p>
          <a:p>
            <a:pPr marL="342900" lvl="0" indent="-342900">
              <a:lnSpc>
                <a:spcPct val="107000"/>
              </a:lnSpc>
              <a:buFont typeface="Wingdings" panose="05000000000000000000" pitchFamily="2" charset="2"/>
              <a:buChar char=""/>
            </a:pPr>
            <a:r>
              <a:rPr lang="en-US" sz="900" kern="100" dirty="0" err="1">
                <a:effectLst/>
                <a:latin typeface="Calibri" panose="020F0502020204030204" pitchFamily="34" charset="0"/>
                <a:ea typeface="Calibri" panose="020F0502020204030204" pitchFamily="34" charset="0"/>
                <a:cs typeface="Arial" panose="020B0604020202020204" pitchFamily="34" charset="0"/>
              </a:rPr>
              <a:t>vėžiniai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susirgimai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p>
          <a:p>
            <a:pPr marL="342900" lvl="0" indent="-342900">
              <a:lnSpc>
                <a:spcPct val="107000"/>
              </a:lnSpc>
              <a:buFont typeface="Wingdings" panose="05000000000000000000" pitchFamily="2" charset="2"/>
              <a:buChar char=""/>
            </a:pPr>
            <a:r>
              <a:rPr lang="en-US" sz="900" kern="100" dirty="0" err="1">
                <a:effectLst/>
                <a:latin typeface="Calibri" panose="020F0502020204030204" pitchFamily="34" charset="0"/>
                <a:ea typeface="Calibri" panose="020F0502020204030204" pitchFamily="34" charset="0"/>
                <a:cs typeface="Arial" panose="020B0604020202020204" pitchFamily="34" charset="0"/>
              </a:rPr>
              <a:t>kvėpavimo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organų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p>
          <a:p>
            <a:pPr marL="342900" lvl="0" indent="-342900">
              <a:lnSpc>
                <a:spcPct val="107000"/>
              </a:lnSpc>
              <a:buFont typeface="Wingdings" panose="05000000000000000000" pitchFamily="2" charset="2"/>
              <a:buChar char=""/>
            </a:pPr>
            <a:r>
              <a:rPr lang="en-US" sz="900" kern="100" dirty="0" err="1">
                <a:effectLst/>
                <a:latin typeface="Calibri" panose="020F0502020204030204" pitchFamily="34" charset="0"/>
                <a:ea typeface="Calibri" panose="020F0502020204030204" pitchFamily="34" charset="0"/>
                <a:cs typeface="Arial" panose="020B0604020202020204" pitchFamily="34" charset="0"/>
              </a:rPr>
              <a:t>nelaimingi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atsitikimai</a:t>
            </a:r>
            <a:r>
              <a:rPr lang="en-US" sz="900" kern="1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nSpc>
                <a:spcPct val="107000"/>
              </a:lnSpc>
              <a:buFont typeface="Wingdings" panose="05000000000000000000" pitchFamily="2" charset="2"/>
              <a:buChar char=""/>
            </a:pPr>
            <a:r>
              <a:rPr lang="en-US" sz="900" kern="100" dirty="0" err="1">
                <a:effectLst/>
                <a:latin typeface="Calibri" panose="020F0502020204030204" pitchFamily="34" charset="0"/>
                <a:ea typeface="Calibri" panose="020F0502020204030204" pitchFamily="34" charset="0"/>
                <a:cs typeface="Arial" panose="020B0604020202020204" pitchFamily="34" charset="0"/>
              </a:rPr>
              <a:t>sužalojimai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p>
          <a:p>
            <a:pPr marL="342900" lvl="0" indent="-342900">
              <a:lnSpc>
                <a:spcPct val="107000"/>
              </a:lnSpc>
              <a:spcAft>
                <a:spcPts val="800"/>
              </a:spcAft>
              <a:buFont typeface="Wingdings" panose="05000000000000000000" pitchFamily="2" charset="2"/>
              <a:buChar char=""/>
            </a:pPr>
            <a:r>
              <a:rPr lang="en-US" sz="900" kern="100" dirty="0" err="1">
                <a:effectLst/>
                <a:latin typeface="Calibri" panose="020F0502020204030204" pitchFamily="34" charset="0"/>
                <a:ea typeface="Calibri" panose="020F0502020204030204" pitchFamily="34" charset="0"/>
                <a:cs typeface="Arial" panose="020B0604020202020204" pitchFamily="34" charset="0"/>
              </a:rPr>
              <a:t>psichikos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sutrikimai</a:t>
            </a:r>
            <a:r>
              <a:rPr lang="en-US" sz="900" kern="100" dirty="0">
                <a:effectLst/>
                <a:latin typeface="Calibri" panose="020F0502020204030204" pitchFamily="34" charset="0"/>
                <a:ea typeface="Calibri" panose="020F0502020204030204" pitchFamily="34" charset="0"/>
                <a:cs typeface="Arial" panose="020B0604020202020204" pitchFamily="34" charset="0"/>
              </a:rPr>
              <a:t>.</a:t>
            </a:r>
          </a:p>
        </p:txBody>
      </p:sp>
      <p:sp>
        <p:nvSpPr>
          <p:cNvPr id="12" name="TextBox 11">
            <a:extLst>
              <a:ext uri="{FF2B5EF4-FFF2-40B4-BE49-F238E27FC236}">
                <a16:creationId xmlns:a16="http://schemas.microsoft.com/office/drawing/2014/main" id="{F14DA159-C6CC-3F4F-D005-EFA7B1652E03}"/>
              </a:ext>
            </a:extLst>
          </p:cNvPr>
          <p:cNvSpPr txBox="1"/>
          <p:nvPr/>
        </p:nvSpPr>
        <p:spPr>
          <a:xfrm>
            <a:off x="290281" y="5277828"/>
            <a:ext cx="6429827" cy="1271245"/>
          </a:xfrm>
          <a:prstGeom prst="rect">
            <a:avLst/>
          </a:prstGeom>
          <a:noFill/>
        </p:spPr>
        <p:txBody>
          <a:bodyPr wrap="square">
            <a:spAutoFit/>
          </a:bodyPr>
          <a:lstStyle/>
          <a:p>
            <a:pPr algn="just">
              <a:lnSpc>
                <a:spcPct val="107000"/>
              </a:lnSpc>
              <a:spcAft>
                <a:spcPts val="800"/>
              </a:spcAft>
            </a:pPr>
            <a:r>
              <a:rPr lang="en-US" sz="900" kern="100" dirty="0" err="1">
                <a:effectLst/>
                <a:latin typeface="Calibri" panose="020F0502020204030204" pitchFamily="34" charset="0"/>
                <a:ea typeface="Calibri" panose="020F0502020204030204" pitchFamily="34" charset="0"/>
                <a:cs typeface="Arial" panose="020B0604020202020204" pitchFamily="34" charset="0"/>
              </a:rPr>
              <a:t>Šių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spartaus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augimo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priežastys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įvairios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Svarbiausios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iš</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jų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neracionali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nesveika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mityba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tabako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rūkymas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alkoholio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vartojimas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mažas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fizinis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aktyvumas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kintančios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socialinės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ekonominės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bei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darbo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sąlygos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Sparčiai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tobulėjanti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technika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greitėjantis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gyvenimo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tempas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bei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naujų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informacinių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technologijų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atsiradimas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sukelia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daug</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naujų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problemų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skatina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prisitaikyti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prie</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kintančių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gyvenimo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sąlygų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pasirinkti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sveiką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gyvenimo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būdą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Mūsų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sveikatą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lemia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mityba</a:t>
            </a:r>
            <a:r>
              <a:rPr lang="en-US" sz="900" kern="100" dirty="0">
                <a:effectLst/>
                <a:latin typeface="Calibri" panose="020F0502020204030204" pitchFamily="34" charset="0"/>
                <a:ea typeface="Calibri" panose="020F0502020204030204" pitchFamily="34" charset="0"/>
                <a:cs typeface="Arial" panose="020B0604020202020204" pitchFamily="34" charset="0"/>
              </a:rPr>
              <a:t>- 50</a:t>
            </a:r>
            <a:r>
              <a:rPr lang="en-US" sz="900" kern="100" dirty="0">
                <a:latin typeface="Calibri" panose="020F0502020204030204" pitchFamily="34" charset="0"/>
                <a:ea typeface="Calibri" panose="020F0502020204030204" pitchFamily="34" charset="0"/>
                <a:cs typeface="Arial" panose="020B0604020202020204" pitchFamily="34" charset="0"/>
              </a:rPr>
              <a: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aplinkos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užterštumas</a:t>
            </a:r>
            <a:r>
              <a:rPr lang="en-US" sz="900" kern="100" dirty="0">
                <a:effectLst/>
                <a:latin typeface="Calibri" panose="020F0502020204030204" pitchFamily="34" charset="0"/>
                <a:ea typeface="Calibri" panose="020F0502020204030204" pitchFamily="34" charset="0"/>
                <a:cs typeface="Arial" panose="020B0604020202020204" pitchFamily="34" charset="0"/>
              </a:rPr>
              <a:t>- 20%,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paveldimumas</a:t>
            </a:r>
            <a:r>
              <a:rPr lang="en-US" sz="900" kern="100" dirty="0">
                <a:effectLst/>
                <a:latin typeface="Calibri" panose="020F0502020204030204" pitchFamily="34" charset="0"/>
                <a:ea typeface="Calibri" panose="020F0502020204030204" pitchFamily="34" charset="0"/>
                <a:cs typeface="Arial" panose="020B0604020202020204" pitchFamily="34" charset="0"/>
              </a:rPr>
              <a:t>- 20</a:t>
            </a:r>
            <a:r>
              <a:rPr lang="en-US" sz="900" kern="100" dirty="0">
                <a:latin typeface="Calibri" panose="020F0502020204030204" pitchFamily="34" charset="0"/>
                <a:ea typeface="Calibri" panose="020F0502020204030204" pitchFamily="34" charset="0"/>
                <a:cs typeface="Arial" panose="020B0604020202020204" pitchFamily="34" charset="0"/>
              </a:rPr>
              <a: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medicininė</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pagalba</a:t>
            </a:r>
            <a:r>
              <a:rPr lang="en-US" sz="900" kern="100" dirty="0">
                <a:effectLst/>
                <a:latin typeface="Calibri" panose="020F0502020204030204" pitchFamily="34" charset="0"/>
                <a:ea typeface="Calibri" panose="020F0502020204030204" pitchFamily="34" charset="0"/>
                <a:cs typeface="Arial" panose="020B0604020202020204" pitchFamily="34" charset="0"/>
              </a:rPr>
              <a:t>- 10</a:t>
            </a:r>
            <a:r>
              <a:rPr lang="en-US" sz="900" kern="100" dirty="0">
                <a:latin typeface="Calibri" panose="020F0502020204030204" pitchFamily="34" charset="0"/>
                <a:ea typeface="Calibri" panose="020F0502020204030204" pitchFamily="34" charset="0"/>
                <a:cs typeface="Arial" panose="020B0604020202020204" pitchFamily="34" charset="0"/>
              </a:rPr>
              <a:t>%</a:t>
            </a:r>
            <a:r>
              <a:rPr lang="en-US" sz="900" kern="100" dirty="0">
                <a:effectLst/>
                <a:latin typeface="Calibri" panose="020F0502020204030204" pitchFamily="34" charset="0"/>
                <a:ea typeface="Calibri" panose="020F0502020204030204" pitchFamily="34" charset="0"/>
                <a:cs typeface="Arial" panose="020B0604020202020204" pitchFamily="34" charset="0"/>
              </a:rPr>
              <a:t>.  Vien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sveikai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maitinantis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galima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išvengti</a:t>
            </a:r>
            <a:r>
              <a:rPr lang="en-US" sz="900" kern="100" dirty="0">
                <a:effectLst/>
                <a:latin typeface="Calibri" panose="020F0502020204030204" pitchFamily="34" charset="0"/>
                <a:ea typeface="Calibri" panose="020F0502020204030204" pitchFamily="34" charset="0"/>
                <a:cs typeface="Arial" panose="020B0604020202020204" pitchFamily="34" charset="0"/>
              </a:rPr>
              <a:t> 90</a:t>
            </a:r>
            <a:r>
              <a:rPr lang="en-US" sz="900" kern="100" dirty="0">
                <a:latin typeface="Calibri" panose="020F0502020204030204" pitchFamily="34" charset="0"/>
                <a:ea typeface="Calibri" panose="020F0502020204030204" pitchFamily="34" charset="0"/>
                <a:cs typeface="Arial" panose="020B0604020202020204" pitchFamily="34" charset="0"/>
              </a:rPr>
              <a: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antrojo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tipo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diabeto</a:t>
            </a:r>
            <a:r>
              <a:rPr lang="en-US" sz="900" kern="100" dirty="0">
                <a:effectLst/>
                <a:latin typeface="Calibri" panose="020F0502020204030204" pitchFamily="34" charset="0"/>
                <a:ea typeface="Calibri" panose="020F0502020204030204" pitchFamily="34" charset="0"/>
                <a:cs typeface="Arial" panose="020B0604020202020204" pitchFamily="34" charset="0"/>
              </a:rPr>
              <a:t>, 80</a:t>
            </a:r>
            <a:r>
              <a:rPr lang="en-US" sz="900" kern="100" dirty="0">
                <a:latin typeface="Calibri" panose="020F0502020204030204" pitchFamily="34" charset="0"/>
                <a:ea typeface="Calibri" panose="020F0502020204030204" pitchFamily="34" charset="0"/>
                <a:cs typeface="Arial" panose="020B0604020202020204" pitchFamily="34" charset="0"/>
              </a:rPr>
              <a: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širdies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kraujagyslių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net 30</a:t>
            </a:r>
            <a:r>
              <a:rPr lang="en-US" sz="900" kern="100" dirty="0">
                <a:latin typeface="Calibri" panose="020F0502020204030204" pitchFamily="34" charset="0"/>
                <a:ea typeface="Calibri" panose="020F0502020204030204" pitchFamily="34" charset="0"/>
                <a:cs typeface="Arial" panose="020B0604020202020204" pitchFamily="34" charset="0"/>
              </a:rPr>
              <a: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vėžinių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susirgimų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Širdies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kraujagyslių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sistemos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dominuoja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Lietuvos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sergamumo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struktūroje</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Todėl</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norint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išvengti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šių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Europos sveikatos </a:t>
            </a:r>
            <a:r>
              <a:rPr lang="en-US" sz="900" kern="100" dirty="0" err="1">
                <a:effectLst/>
                <a:latin typeface="Calibri" panose="020F0502020204030204" pitchFamily="34" charset="0"/>
                <a:ea typeface="Calibri" panose="020F0502020204030204" pitchFamily="34" charset="0"/>
                <a:cs typeface="Arial" panose="020B0604020202020204" pitchFamily="34" charset="0"/>
              </a:rPr>
              <a:t>organizacija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rekomenduoja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laikytis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sveiko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žmogaus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kodo</a:t>
            </a:r>
            <a:r>
              <a:rPr lang="en-US" sz="900" kern="100" dirty="0">
                <a:effectLst/>
                <a:latin typeface="Calibri" panose="020F0502020204030204" pitchFamily="34" charset="0"/>
                <a:ea typeface="Calibri" panose="020F0502020204030204" pitchFamily="34" charset="0"/>
                <a:cs typeface="Arial" panose="020B0604020202020204" pitchFamily="34" charset="0"/>
              </a:rPr>
              <a:t> 035 140 530.  Tik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žinant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savo</a:t>
            </a:r>
            <a:r>
              <a:rPr lang="en-US" sz="900" kern="100" dirty="0">
                <a:effectLst/>
                <a:latin typeface="Calibri" panose="020F0502020204030204" pitchFamily="34" charset="0"/>
                <a:ea typeface="Calibri" panose="020F0502020204030204" pitchFamily="34" charset="0"/>
                <a:cs typeface="Arial" panose="020B0604020202020204" pitchFamily="34" charset="0"/>
              </a:rPr>
              <a:t> sveikatos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kodą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galima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nuolat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sekti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kontroliuoti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analizuoti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gyvybiškai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svarbius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pagrindinius</a:t>
            </a:r>
            <a:r>
              <a:rPr lang="en-US" sz="900" kern="100" dirty="0">
                <a:effectLst/>
                <a:latin typeface="Calibri" panose="020F0502020204030204" pitchFamily="34" charset="0"/>
                <a:ea typeface="Calibri" panose="020F0502020204030204" pitchFamily="34" charset="0"/>
                <a:cs typeface="Arial" panose="020B0604020202020204" pitchFamily="34" charset="0"/>
              </a:rPr>
              <a:t> sveikatos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rodiklius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laiku</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juos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koreguoti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p>
        </p:txBody>
      </p:sp>
      <p:sp>
        <p:nvSpPr>
          <p:cNvPr id="14" name="TextBox 13">
            <a:extLst>
              <a:ext uri="{FF2B5EF4-FFF2-40B4-BE49-F238E27FC236}">
                <a16:creationId xmlns:a16="http://schemas.microsoft.com/office/drawing/2014/main" id="{134CF176-A08C-D538-5864-7AA04424B6C6}"/>
              </a:ext>
            </a:extLst>
          </p:cNvPr>
          <p:cNvSpPr txBox="1"/>
          <p:nvPr/>
        </p:nvSpPr>
        <p:spPr>
          <a:xfrm>
            <a:off x="290280" y="6774196"/>
            <a:ext cx="6429827" cy="2217338"/>
          </a:xfrm>
          <a:prstGeom prst="rect">
            <a:avLst/>
          </a:prstGeom>
          <a:noFill/>
        </p:spPr>
        <p:txBody>
          <a:bodyPr wrap="square">
            <a:spAutoFit/>
          </a:bodyPr>
          <a:lstStyle/>
          <a:p>
            <a:pPr>
              <a:lnSpc>
                <a:spcPct val="107000"/>
              </a:lnSpc>
              <a:spcAft>
                <a:spcPts val="800"/>
              </a:spcAft>
            </a:pPr>
            <a:r>
              <a:rPr lang="lt-LT" sz="900" b="1" kern="100" dirty="0">
                <a:effectLst/>
                <a:latin typeface="Calibri" panose="020F0502020204030204" pitchFamily="34" charset="0"/>
                <a:ea typeface="Calibri" panose="020F0502020204030204" pitchFamily="34" charset="0"/>
                <a:cs typeface="Arial" panose="020B0604020202020204" pitchFamily="34" charset="0"/>
              </a:rPr>
              <a:t>Ką reprezentuoja s</a:t>
            </a:r>
            <a:r>
              <a:rPr lang="en-US" sz="900" b="1" kern="100" dirty="0" err="1">
                <a:effectLst/>
                <a:latin typeface="Calibri" panose="020F0502020204030204" pitchFamily="34" charset="0"/>
                <a:ea typeface="Calibri" panose="020F0502020204030204" pitchFamily="34" charset="0"/>
                <a:cs typeface="Arial" panose="020B0604020202020204" pitchFamily="34" charset="0"/>
              </a:rPr>
              <a:t>veiko</a:t>
            </a:r>
            <a:r>
              <a:rPr lang="en-US" sz="900" b="1" kern="100" dirty="0">
                <a:effectLst/>
                <a:latin typeface="Calibri" panose="020F0502020204030204" pitchFamily="34" charset="0"/>
                <a:ea typeface="Calibri" panose="020F0502020204030204" pitchFamily="34" charset="0"/>
                <a:cs typeface="Arial" panose="020B0604020202020204" pitchFamily="34" charset="0"/>
              </a:rPr>
              <a:t> </a:t>
            </a:r>
            <a:r>
              <a:rPr lang="en-US" sz="900" b="1" kern="100" dirty="0" err="1">
                <a:effectLst/>
                <a:latin typeface="Calibri" panose="020F0502020204030204" pitchFamily="34" charset="0"/>
                <a:ea typeface="Calibri" panose="020F0502020204030204" pitchFamily="34" charset="0"/>
                <a:cs typeface="Arial" panose="020B0604020202020204" pitchFamily="34" charset="0"/>
              </a:rPr>
              <a:t>žmogaus</a:t>
            </a:r>
            <a:r>
              <a:rPr lang="en-US" sz="900" b="1" kern="100" dirty="0">
                <a:effectLst/>
                <a:latin typeface="Calibri" panose="020F0502020204030204" pitchFamily="34" charset="0"/>
                <a:ea typeface="Calibri" panose="020F0502020204030204" pitchFamily="34" charset="0"/>
                <a:cs typeface="Arial" panose="020B0604020202020204" pitchFamily="34" charset="0"/>
              </a:rPr>
              <a:t> </a:t>
            </a:r>
            <a:r>
              <a:rPr lang="en-US" sz="900" b="1" kern="100" dirty="0" err="1">
                <a:effectLst/>
                <a:latin typeface="Calibri" panose="020F0502020204030204" pitchFamily="34" charset="0"/>
                <a:ea typeface="Calibri" panose="020F0502020204030204" pitchFamily="34" charset="0"/>
                <a:cs typeface="Arial" panose="020B0604020202020204" pitchFamily="34" charset="0"/>
              </a:rPr>
              <a:t>kodas</a:t>
            </a:r>
            <a:r>
              <a:rPr lang="en-US" sz="900" b="1" kern="100" dirty="0">
                <a:effectLst/>
                <a:latin typeface="Calibri" panose="020F0502020204030204" pitchFamily="34" charset="0"/>
                <a:ea typeface="Calibri" panose="020F0502020204030204" pitchFamily="34" charset="0"/>
                <a:cs typeface="Arial" panose="020B0604020202020204" pitchFamily="34" charset="0"/>
              </a:rPr>
              <a:t>:</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900" b="1" kern="100" dirty="0">
                <a:effectLst/>
                <a:latin typeface="Calibri" panose="020F0502020204030204" pitchFamily="34" charset="0"/>
                <a:ea typeface="Calibri" panose="020F0502020204030204" pitchFamily="34" charset="0"/>
                <a:cs typeface="Arial" panose="020B0604020202020204" pitchFamily="34" charset="0"/>
              </a:rPr>
              <a:t> 0</a:t>
            </a:r>
            <a:r>
              <a:rPr lang="en-US" sz="900" kern="100" dirty="0">
                <a:effectLst/>
                <a:latin typeface="Calibri" panose="020F0502020204030204" pitchFamily="34" charset="0"/>
                <a:ea typeface="Calibri" panose="020F0502020204030204" pitchFamily="34" charset="0"/>
                <a:cs typeface="Arial" panose="020B0604020202020204" pitchFamily="34" charset="0"/>
              </a:rPr>
              <a:t> –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reiškia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kad</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negalima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surūkyti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nė</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vienos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cigaretės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cigaro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cigarilės</a:t>
            </a:r>
            <a:r>
              <a:rPr lang="en-US" sz="900" kern="100" dirty="0">
                <a:effectLst/>
                <a:latin typeface="Calibri" panose="020F0502020204030204" pitchFamily="34" charset="0"/>
                <a:ea typeface="Calibri" panose="020F0502020204030204" pitchFamily="34" charset="0"/>
                <a:cs typeface="Arial" panose="020B0604020202020204" pitchFamily="34" charset="0"/>
              </a:rPr>
              <a:t>, net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kaljano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Statistiniai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duomenys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skelbia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kad</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pasaulyje</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nuo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rūkymo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kasmet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miršta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apie</a:t>
            </a:r>
            <a:r>
              <a:rPr lang="en-US" sz="900" kern="100" dirty="0">
                <a:effectLst/>
                <a:latin typeface="Calibri" panose="020F0502020204030204" pitchFamily="34" charset="0"/>
                <a:ea typeface="Calibri" panose="020F0502020204030204" pitchFamily="34" charset="0"/>
                <a:cs typeface="Arial" panose="020B0604020202020204" pitchFamily="34" charset="0"/>
              </a:rPr>
              <a:t> 3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milijonai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gyventojų</a:t>
            </a:r>
            <a:r>
              <a:rPr lang="en-US" sz="900" kern="100" dirty="0">
                <a:effectLst/>
                <a:latin typeface="Calibri" panose="020F0502020204030204" pitchFamily="34" charset="0"/>
                <a:ea typeface="Calibri" panose="020F0502020204030204" pitchFamily="34" charset="0"/>
                <a:cs typeface="Arial" panose="020B0604020202020204" pitchFamily="34" charset="0"/>
              </a:rPr>
              <a:t>.</a:t>
            </a:r>
            <a:r>
              <a:rPr lang="en-US" sz="9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Pasaulio</a:t>
            </a:r>
            <a:r>
              <a:rPr lang="en-US" sz="900" kern="100" dirty="0">
                <a:effectLst/>
                <a:latin typeface="Calibri" panose="020F0502020204030204" pitchFamily="34" charset="0"/>
                <a:ea typeface="Calibri" panose="020F0502020204030204" pitchFamily="34" charset="0"/>
                <a:cs typeface="Arial" panose="020B0604020202020204" pitchFamily="34" charset="0"/>
              </a:rPr>
              <a:t> sveikatos </a:t>
            </a:r>
            <a:r>
              <a:rPr lang="en-US" sz="900" kern="100" dirty="0" err="1">
                <a:effectLst/>
                <a:latin typeface="Calibri" panose="020F0502020204030204" pitchFamily="34" charset="0"/>
                <a:ea typeface="Calibri" panose="020F0502020204030204" pitchFamily="34" charset="0"/>
                <a:cs typeface="Arial" panose="020B0604020202020204" pitchFamily="34" charset="0"/>
              </a:rPr>
              <a:t>organizacija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rūkymą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vertina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kaip</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kuri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įtraukta</a:t>
            </a:r>
            <a:r>
              <a:rPr lang="en-US" sz="900" kern="100" dirty="0">
                <a:effectLst/>
                <a:latin typeface="Calibri" panose="020F0502020204030204" pitchFamily="34" charset="0"/>
                <a:ea typeface="Calibri" panose="020F0502020204030204" pitchFamily="34" charset="0"/>
                <a:cs typeface="Arial" panose="020B0604020202020204" pitchFamily="34" charset="0"/>
              </a:rPr>
              <a:t> net į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Tarptautinę</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klasifikaciją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Tabako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dūmuose</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yra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apie</a:t>
            </a:r>
            <a:r>
              <a:rPr lang="en-US" sz="900" kern="100" dirty="0">
                <a:effectLst/>
                <a:latin typeface="Calibri" panose="020F0502020204030204" pitchFamily="34" charset="0"/>
                <a:ea typeface="Calibri" panose="020F0502020204030204" pitchFamily="34" charset="0"/>
                <a:cs typeface="Arial" panose="020B0604020202020204" pitchFamily="34" charset="0"/>
              </a:rPr>
              <a:t> 200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sveikatai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kenksmingų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medžiagų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nikotino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anglies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dioksido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anglies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monoksido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įvairių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vėžį</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sukeliančių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dervų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sieros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vandenilio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radioaktyviojo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polonio</a:t>
            </a:r>
            <a:r>
              <a:rPr lang="en-US" sz="900" kern="100" dirty="0">
                <a:effectLst/>
                <a:latin typeface="Calibri" panose="020F0502020204030204" pitchFamily="34" charset="0"/>
                <a:ea typeface="Calibri" panose="020F0502020204030204" pitchFamily="34" charset="0"/>
                <a:cs typeface="Arial" panose="020B0604020202020204" pitchFamily="34" charset="0"/>
              </a:rPr>
              <a:t>. Bet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pagrindiniai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tabako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dūmų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nuodai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yra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dervos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nikotinas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Mokslininkai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nustatė</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kad</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rūkantieji</a:t>
            </a:r>
            <a:r>
              <a:rPr lang="en-US" sz="900" kern="100" dirty="0">
                <a:effectLst/>
                <a:latin typeface="Calibri" panose="020F0502020204030204" pitchFamily="34" charset="0"/>
                <a:ea typeface="Calibri" panose="020F0502020204030204" pitchFamily="34" charset="0"/>
                <a:cs typeface="Arial" panose="020B0604020202020204" pitchFamily="34" charset="0"/>
              </a:rPr>
              <a:t> 10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kartų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dažniau</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serga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plaučių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vėžiu</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jiems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pažeidžiamos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kraujagyslės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Anglies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monoksidas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patekęs</a:t>
            </a:r>
            <a:r>
              <a:rPr lang="en-US" sz="900" kern="100" dirty="0">
                <a:effectLst/>
                <a:latin typeface="Calibri" panose="020F0502020204030204" pitchFamily="34" charset="0"/>
                <a:ea typeface="Calibri" panose="020F0502020204030204" pitchFamily="34" charset="0"/>
                <a:cs typeface="Arial" panose="020B0604020202020204" pitchFamily="34" charset="0"/>
              </a:rPr>
              <a:t> į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kraujo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apytaką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išstumdamas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gyvybiškai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būtiną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mūsų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organizmui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deguonį</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iš</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hemoglobino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skatina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širdies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kraujagyslių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vystymąsi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Rūkant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mažiau</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deguonies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patenka</a:t>
            </a:r>
            <a:r>
              <a:rPr lang="en-US" sz="900" kern="100" dirty="0">
                <a:effectLst/>
                <a:latin typeface="Calibri" panose="020F0502020204030204" pitchFamily="34" charset="0"/>
                <a:ea typeface="Calibri" panose="020F0502020204030204" pitchFamily="34" charset="0"/>
                <a:cs typeface="Arial" panose="020B0604020202020204" pitchFamily="34" charset="0"/>
              </a:rPr>
              <a:t> į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širdį</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pagreitėja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aterosklerozinės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plokštelės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formavimasis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augimas</a:t>
            </a:r>
            <a:r>
              <a:rPr lang="lt-LT" sz="900" kern="100" dirty="0">
                <a:effectLst/>
                <a:latin typeface="Calibri" panose="020F0502020204030204" pitchFamily="34" charset="0"/>
                <a:ea typeface="Calibri" panose="020F0502020204030204" pitchFamily="34" charset="0"/>
                <a:cs typeface="Arial" panose="020B0604020202020204" pitchFamily="34" charset="0"/>
              </a:rPr>
              <a:t>,</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bei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padidėja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miokardo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infarkto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rizika</a:t>
            </a:r>
            <a:r>
              <a:rPr lang="en-US" sz="900" kern="100" dirty="0">
                <a:effectLst/>
                <a:latin typeface="Calibri" panose="020F0502020204030204" pitchFamily="34" charset="0"/>
                <a:ea typeface="Calibri" panose="020F0502020204030204" pitchFamily="34" charset="0"/>
                <a:cs typeface="Arial" panose="020B0604020202020204" pitchFamily="34" charset="0"/>
              </a:rPr>
              <a:t>.</a:t>
            </a:r>
          </a:p>
          <a:p>
            <a:pPr algn="just">
              <a:lnSpc>
                <a:spcPct val="107000"/>
              </a:lnSpc>
              <a:spcAft>
                <a:spcPts val="800"/>
              </a:spcAft>
            </a:pPr>
            <a:r>
              <a:rPr lang="en-US" sz="900" b="1" kern="100" dirty="0">
                <a:effectLst/>
                <a:latin typeface="Calibri" panose="020F0502020204030204" pitchFamily="34" charset="0"/>
                <a:ea typeface="Calibri" panose="020F0502020204030204" pitchFamily="34" charset="0"/>
                <a:cs typeface="Arial" panose="020B0604020202020204" pitchFamily="34" charset="0"/>
              </a:rPr>
              <a:t> </a:t>
            </a:r>
            <a:r>
              <a:rPr lang="lt-LT" sz="900" b="1" i="0" dirty="0">
                <a:solidFill>
                  <a:srgbClr val="000000"/>
                </a:solidFill>
                <a:effectLst/>
                <a:latin typeface="SuisseIntl"/>
              </a:rPr>
              <a:t>3</a:t>
            </a:r>
            <a:r>
              <a:rPr lang="lt-LT" sz="900" b="0" i="0" dirty="0">
                <a:solidFill>
                  <a:srgbClr val="000000"/>
                </a:solidFill>
                <a:effectLst/>
                <a:latin typeface="SuisseIntl"/>
              </a:rPr>
              <a:t> – </a:t>
            </a:r>
            <a:r>
              <a:rPr lang="en-US" sz="900" b="0" i="0" dirty="0">
                <a:solidFill>
                  <a:srgbClr val="000000"/>
                </a:solidFill>
                <a:effectLst/>
                <a:latin typeface="SuisseIntl"/>
              </a:rPr>
              <a:t>t</a:t>
            </a:r>
            <a:r>
              <a:rPr lang="lt-LT" sz="900" b="0" i="0" dirty="0" err="1">
                <a:solidFill>
                  <a:srgbClr val="000000"/>
                </a:solidFill>
                <a:effectLst/>
                <a:latin typeface="SuisseIntl"/>
              </a:rPr>
              <a:t>iek</a:t>
            </a:r>
            <a:r>
              <a:rPr lang="lt-LT" sz="900" b="0" i="0" dirty="0">
                <a:solidFill>
                  <a:srgbClr val="000000"/>
                </a:solidFill>
                <a:effectLst/>
                <a:latin typeface="SuisseIntl"/>
              </a:rPr>
              <a:t> kilometrų kasdien pėsčiomis greitu žingsniu kiekvienas iš mūsų turi nueiti.</a:t>
            </a:r>
            <a:r>
              <a:rPr lang="en-US" sz="900" b="0" i="0" dirty="0">
                <a:solidFill>
                  <a:srgbClr val="000000"/>
                </a:solidFill>
                <a:effectLst/>
                <a:latin typeface="SuisseIntl"/>
              </a:rPr>
              <a:t> </a:t>
            </a:r>
            <a:r>
              <a:rPr lang="en-US" sz="900" b="0" i="0" dirty="0" err="1">
                <a:solidFill>
                  <a:srgbClr val="000000"/>
                </a:solidFill>
                <a:effectLst/>
                <a:latin typeface="SuisseIntl"/>
              </a:rPr>
              <a:t>Galima</a:t>
            </a:r>
            <a:r>
              <a:rPr lang="lt-LT" sz="900" b="0" i="0" dirty="0">
                <a:solidFill>
                  <a:srgbClr val="000000"/>
                </a:solidFill>
                <a:effectLst/>
                <a:latin typeface="SuisseIntl"/>
              </a:rPr>
              <a:t> ėjimą  pakeisti vidutinio intensyvumo fizine veikla, kurios trukmė turėtų būti bent 30 min. </a:t>
            </a:r>
            <a:r>
              <a:rPr lang="lt-LT" sz="900" kern="100" dirty="0">
                <a:latin typeface="Calibri" panose="020F0502020204030204" pitchFamily="34" charset="0"/>
                <a:cs typeface="Arial" panose="020B0604020202020204" pitchFamily="34" charset="0"/>
              </a:rPr>
              <a:t>Įrodyta</a:t>
            </a:r>
            <a:r>
              <a:rPr lang="en-US" sz="900" kern="100" dirty="0">
                <a:effectLst/>
                <a:latin typeface="Calibri" panose="020F0502020204030204" pitchFamily="34" charset="0"/>
                <a:ea typeface="Calibri" panose="020F0502020204030204" pitchFamily="34" charset="0"/>
                <a:cs typeface="Arial" panose="020B0604020202020204" pitchFamily="34" charset="0"/>
              </a:rPr>
              <a:t>,</a:t>
            </a:r>
            <a:r>
              <a:rPr lang="lt-LT"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kad</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fizinis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nejudrumas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pasyvumas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didina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riziką</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susirgti</a:t>
            </a:r>
            <a:r>
              <a:rPr lang="en-US" sz="900" kern="100" dirty="0">
                <a:effectLst/>
                <a:latin typeface="Calibri" panose="020F0502020204030204" pitchFamily="34" charset="0"/>
                <a:ea typeface="Calibri" panose="020F0502020204030204" pitchFamily="34" charset="0"/>
                <a:cs typeface="Arial" panose="020B0604020202020204" pitchFamily="34" charset="0"/>
              </a:rPr>
              <a:t> galvos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smegenų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insultu</a:t>
            </a:r>
            <a:r>
              <a:rPr lang="lt-LT" sz="900" kern="100" dirty="0">
                <a:effectLst/>
                <a:latin typeface="Calibri" panose="020F0502020204030204" pitchFamily="34" charset="0"/>
                <a:ea typeface="Calibri" panose="020F0502020204030204" pitchFamily="34" charset="0"/>
                <a:cs typeface="Arial" panose="020B0604020202020204" pitchFamily="34" charset="0"/>
              </a:rPr>
              <a:t>-</a:t>
            </a:r>
            <a:r>
              <a:rPr lang="en-US" sz="900" kern="100" dirty="0">
                <a:effectLst/>
                <a:latin typeface="Calibri" panose="020F0502020204030204" pitchFamily="34" charset="0"/>
                <a:ea typeface="Calibri" panose="020F0502020204030204" pitchFamily="34" charset="0"/>
                <a:cs typeface="Arial" panose="020B0604020202020204" pitchFamily="34" charset="0"/>
              </a:rPr>
              <a:t> 60%, </a:t>
            </a:r>
            <a:r>
              <a:rPr lang="en-US" sz="900" kern="100" dirty="0" err="1">
                <a:effectLst/>
                <a:latin typeface="Calibri" panose="020F0502020204030204" pitchFamily="34" charset="0"/>
                <a:ea typeface="Calibri" panose="020F0502020204030204" pitchFamily="34" charset="0"/>
                <a:cs typeface="Arial" panose="020B0604020202020204" pitchFamily="34" charset="0"/>
              </a:rPr>
              <a:t>arterine</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hipertenzija</a:t>
            </a:r>
            <a:r>
              <a:rPr lang="en-US" sz="900" kern="100" dirty="0">
                <a:effectLst/>
                <a:latin typeface="Calibri" panose="020F0502020204030204" pitchFamily="34" charset="0"/>
                <a:ea typeface="Calibri" panose="020F0502020204030204" pitchFamily="34" charset="0"/>
                <a:cs typeface="Arial" panose="020B0604020202020204" pitchFamily="34" charset="0"/>
              </a:rPr>
              <a:t> – 30%.,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širdies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ligomis</a:t>
            </a:r>
            <a:r>
              <a:rPr lang="en-US" sz="900" kern="100" dirty="0">
                <a:effectLst/>
                <a:latin typeface="Calibri" panose="020F0502020204030204" pitchFamily="34" charset="0"/>
                <a:ea typeface="Calibri" panose="020F0502020204030204" pitchFamily="34" charset="0"/>
                <a:cs typeface="Arial" panose="020B0604020202020204" pitchFamily="34" charset="0"/>
              </a:rPr>
              <a:t> – 45%. </a:t>
            </a:r>
            <a:r>
              <a:rPr lang="en-US" sz="900" kern="100" dirty="0" err="1">
                <a:effectLst/>
                <a:latin typeface="Calibri" panose="020F0502020204030204" pitchFamily="34" charset="0"/>
                <a:ea typeface="Calibri" panose="020F0502020204030204" pitchFamily="34" charset="0"/>
                <a:cs typeface="Arial" panose="020B0604020202020204" pitchFamily="34" charset="0"/>
              </a:rPr>
              <a:t>Fizinio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krūvio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poveikis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mūsų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organizmui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yra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teigiamas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kadangi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stiprėja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nespecifinis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imunitetas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mažėja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streso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hormonų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geriau</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veikia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kvėpavimo</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bei</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širdies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ir</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kraujagyslių</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sistemos</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grūdinama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r>
              <a:rPr lang="en-US" sz="900" kern="100" dirty="0" err="1">
                <a:effectLst/>
                <a:latin typeface="Calibri" panose="020F0502020204030204" pitchFamily="34" charset="0"/>
                <a:ea typeface="Calibri" panose="020F0502020204030204" pitchFamily="34" charset="0"/>
                <a:cs typeface="Arial" panose="020B0604020202020204" pitchFamily="34" charset="0"/>
              </a:rPr>
              <a:t>valia</a:t>
            </a:r>
            <a:r>
              <a:rPr lang="en-US" sz="900" kern="100" dirty="0">
                <a:effectLst/>
                <a:latin typeface="Calibri" panose="020F0502020204030204" pitchFamily="34" charset="0"/>
                <a:ea typeface="Calibri" panose="020F0502020204030204" pitchFamily="34" charset="0"/>
                <a:cs typeface="Arial" panose="020B0604020202020204" pitchFamily="34" charset="0"/>
              </a:rPr>
              <a:t>.  </a:t>
            </a:r>
          </a:p>
        </p:txBody>
      </p:sp>
      <p:pic>
        <p:nvPicPr>
          <p:cNvPr id="16" name="Paveikslėlis 15">
            <a:extLst>
              <a:ext uri="{FF2B5EF4-FFF2-40B4-BE49-F238E27FC236}">
                <a16:creationId xmlns:a16="http://schemas.microsoft.com/office/drawing/2014/main" id="{8C603FE7-9779-700E-C2C3-38BBBF4048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6956" y="571418"/>
            <a:ext cx="3244088" cy="2162725"/>
          </a:xfrm>
          <a:prstGeom prst="rect">
            <a:avLst/>
          </a:prstGeom>
        </p:spPr>
      </p:pic>
    </p:spTree>
    <p:extLst>
      <p:ext uri="{BB962C8B-B14F-4D97-AF65-F5344CB8AC3E}">
        <p14:creationId xmlns:p14="http://schemas.microsoft.com/office/powerpoint/2010/main" val="2169255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F1C90D6-A1E6-77EE-B128-EF3847D526CC}"/>
              </a:ext>
            </a:extLst>
          </p:cNvPr>
          <p:cNvSpPr txBox="1"/>
          <p:nvPr/>
        </p:nvSpPr>
        <p:spPr>
          <a:xfrm>
            <a:off x="234156" y="3463561"/>
            <a:ext cx="6389688" cy="5158207"/>
          </a:xfrm>
          <a:prstGeom prst="rect">
            <a:avLst/>
          </a:prstGeom>
          <a:noFill/>
        </p:spPr>
        <p:txBody>
          <a:bodyPr wrap="square">
            <a:spAutoFit/>
          </a:bodyPr>
          <a:lstStyle/>
          <a:p>
            <a:pPr algn="just">
              <a:lnSpc>
                <a:spcPct val="107000"/>
              </a:lnSpc>
              <a:spcAft>
                <a:spcPts val="800"/>
              </a:spcAft>
            </a:pPr>
            <a:br>
              <a:rPr lang="lt-LT" sz="900" kern="100" noProof="0" dirty="0">
                <a:effectLst/>
                <a:latin typeface="Calibri" panose="020F0502020204030204" pitchFamily="34" charset="0"/>
                <a:ea typeface="Calibri" panose="020F0502020204030204" pitchFamily="34" charset="0"/>
                <a:cs typeface="Arial" panose="020B0604020202020204" pitchFamily="34" charset="0"/>
              </a:rPr>
            </a:br>
            <a:r>
              <a:rPr lang="lt-LT" sz="900" b="1" kern="100" noProof="0" dirty="0">
                <a:effectLst/>
                <a:latin typeface="Calibri" panose="020F0502020204030204" pitchFamily="34" charset="0"/>
                <a:ea typeface="Calibri" panose="020F0502020204030204" pitchFamily="34" charset="0"/>
                <a:cs typeface="Arial" panose="020B0604020202020204" pitchFamily="34" charset="0"/>
              </a:rPr>
              <a:t>3</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   mažo tankio lipoproteinų MTL („blogojo cholesterolio“) koncentracija kraujyje turi būti ne didesnė kaip 3 </a:t>
            </a:r>
            <a:r>
              <a:rPr lang="lt-LT" sz="900" kern="100" noProof="0" dirty="0" err="1">
                <a:effectLst/>
                <a:latin typeface="Calibri" panose="020F0502020204030204" pitchFamily="34" charset="0"/>
                <a:ea typeface="Calibri" panose="020F0502020204030204" pitchFamily="34" charset="0"/>
                <a:cs typeface="Arial" panose="020B0604020202020204" pitchFamily="34" charset="0"/>
              </a:rPr>
              <a:t>milimoliai</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litre. Kadangi cholesterolis yra netirpus, kraujotakos sistema jis keliauja tik lipoproteinų dėka. Pagal tankį lipoproteinai yra suskirstyti į didelio ir mažo tankio. Didelio tankio lipoproteinai perneša cholesterolį iš periferinių audinių į kepenis (20%.), iš kurių jis pašalinamas su tulžimi. Mažo tankio lipoproteinai – iš kepenų į periferinius audinius ir kraujagyslių sieneles (80%.), todėl jie ir vadinami „bloguoju cholesteroliu“. Kuo daugiau  cholesterolio patenka į audinius, kuo mažiau jo pašalinama iš organizmo, tuo labiau didėja jo perteklius organizme, o kartu ir rizika susirgti kraujotakos ligomis. Yra nustatyta, kad perteklinis cholesterolis oksiduojasi ir kaupiasi arterijose kartu su jungiamuoju audiniu ir kalciu formuodamas aterosklerozinę plokštelę. Taip susiaurėja arterijos spindis ir blogėja organų aprūpinimas gyvybiškai reikalingu deguonimi. Dėl to jaučiamas skausmas, išpila šaltas prakaitas, trūksta oro ir gresia infarktas arba insultas.</a:t>
            </a:r>
          </a:p>
          <a:p>
            <a:pPr algn="just">
              <a:lnSpc>
                <a:spcPct val="107000"/>
              </a:lnSpc>
              <a:spcAft>
                <a:spcPts val="800"/>
              </a:spcAft>
            </a:pPr>
            <a:r>
              <a:rPr lang="lt-LT" sz="900" b="1" kern="100" noProof="0" dirty="0">
                <a:effectLst/>
                <a:latin typeface="Calibri" panose="020F0502020204030204" pitchFamily="34" charset="0"/>
                <a:ea typeface="Calibri" panose="020F0502020204030204" pitchFamily="34" charset="0"/>
                <a:cs typeface="Arial" panose="020B0604020202020204" pitchFamily="34" charset="0"/>
              </a:rPr>
              <a:t> 0</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 neturi būti antsvorio ir cukrinio diabeto, kadangi šie abu faktoriai tarpusavyje yra glaudžiai susiję. Mokslininkai nustatė, kad nuo perteklinių 10 kg svorio </a:t>
            </a:r>
            <a:r>
              <a:rPr lang="lt-LT" sz="900" kern="100" noProof="0" dirty="0" err="1">
                <a:effectLst/>
                <a:latin typeface="Calibri" panose="020F0502020204030204" pitchFamily="34" charset="0"/>
                <a:ea typeface="Calibri" panose="020F0502020204030204" pitchFamily="34" charset="0"/>
                <a:cs typeface="Arial" panose="020B0604020202020204" pitchFamily="34" charset="0"/>
              </a:rPr>
              <a:t>sistolinis</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kraujo spaudimas padidėja 6,5 mm </a:t>
            </a:r>
            <a:r>
              <a:rPr lang="lt-LT" sz="900" kern="100" noProof="0" dirty="0" err="1">
                <a:effectLst/>
                <a:latin typeface="Calibri" panose="020F0502020204030204" pitchFamily="34" charset="0"/>
                <a:ea typeface="Calibri" panose="020F0502020204030204" pitchFamily="34" charset="0"/>
                <a:cs typeface="Arial" panose="020B0604020202020204" pitchFamily="34" charset="0"/>
              </a:rPr>
              <a:t>Hg</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Norint apskaičiuoti ir įvertinti savo svorį, pasinaudokime vadinamuoju kūno masės indeksu (KMI).</a:t>
            </a:r>
          </a:p>
          <a:p>
            <a:pPr>
              <a:lnSpc>
                <a:spcPct val="107000"/>
              </a:lnSpc>
              <a:spcAft>
                <a:spcPts val="800"/>
              </a:spcAft>
            </a:pPr>
            <a:r>
              <a:rPr lang="lt-LT" sz="900" kern="100" noProof="0" dirty="0">
                <a:effectLst/>
                <a:latin typeface="Calibri" panose="020F0502020204030204" pitchFamily="34" charset="0"/>
                <a:ea typeface="Calibri" panose="020F0502020204030204" pitchFamily="34" charset="0"/>
                <a:cs typeface="Arial" panose="020B0604020202020204" pitchFamily="34" charset="0"/>
              </a:rPr>
              <a:t> KMI = svoris (kg)/Ūgis (m)2</a:t>
            </a:r>
          </a:p>
          <a:p>
            <a:pPr>
              <a:lnSpc>
                <a:spcPct val="107000"/>
              </a:lnSpc>
              <a:spcAft>
                <a:spcPts val="800"/>
              </a:spcAft>
            </a:pPr>
            <a:r>
              <a:rPr lang="lt-LT" sz="900" kern="100" noProof="0" dirty="0">
                <a:effectLst/>
                <a:latin typeface="Calibri" panose="020F0502020204030204" pitchFamily="34" charset="0"/>
                <a:ea typeface="Calibri" panose="020F0502020204030204" pitchFamily="34" charset="0"/>
                <a:cs typeface="Arial" panose="020B0604020202020204" pitchFamily="34" charset="0"/>
              </a:rPr>
              <a:t> jeigu KMI &lt; 18,5 – svoris nepakankamas,</a:t>
            </a:r>
          </a:p>
          <a:p>
            <a:pPr>
              <a:lnSpc>
                <a:spcPct val="107000"/>
              </a:lnSpc>
              <a:spcAft>
                <a:spcPts val="800"/>
              </a:spcAft>
            </a:pPr>
            <a:r>
              <a:rPr lang="lt-LT" sz="900" kern="100" noProof="0" dirty="0">
                <a:effectLst/>
                <a:latin typeface="Calibri" panose="020F0502020204030204" pitchFamily="34" charset="0"/>
                <a:ea typeface="Calibri" panose="020F0502020204030204" pitchFamily="34" charset="0"/>
                <a:cs typeface="Arial" panose="020B0604020202020204" pitchFamily="34" charset="0"/>
              </a:rPr>
              <a:t>           KMI =18,5−24,99 – svoris yra normalus, </a:t>
            </a:r>
          </a:p>
          <a:p>
            <a:pPr>
              <a:lnSpc>
                <a:spcPct val="107000"/>
              </a:lnSpc>
              <a:spcAft>
                <a:spcPts val="800"/>
              </a:spcAft>
            </a:pPr>
            <a:r>
              <a:rPr lang="lt-LT" sz="900" kern="100" noProof="0" dirty="0">
                <a:effectLst/>
                <a:latin typeface="Calibri" panose="020F0502020204030204" pitchFamily="34" charset="0"/>
                <a:ea typeface="Calibri" panose="020F0502020204030204" pitchFamily="34" charset="0"/>
                <a:cs typeface="Arial" panose="020B0604020202020204" pitchFamily="34" charset="0"/>
              </a:rPr>
              <a:t>           KMI &gt; 25−29,99 – nedidelis antsvoris,</a:t>
            </a:r>
          </a:p>
          <a:p>
            <a:pPr>
              <a:lnSpc>
                <a:spcPct val="107000"/>
              </a:lnSpc>
              <a:spcAft>
                <a:spcPts val="800"/>
              </a:spcAft>
            </a:pPr>
            <a:r>
              <a:rPr lang="lt-LT" sz="900" kern="100" noProof="0" dirty="0">
                <a:effectLst/>
                <a:latin typeface="Calibri" panose="020F0502020204030204" pitchFamily="34" charset="0"/>
                <a:ea typeface="Calibri" panose="020F0502020204030204" pitchFamily="34" charset="0"/>
                <a:cs typeface="Arial" panose="020B0604020202020204" pitchFamily="34" charset="0"/>
              </a:rPr>
              <a:t>           KMI &gt; 30 – nutukęs ir yra didelė rizika susirgti širdies ir kraujagyslių bei kitomis ligomis. </a:t>
            </a:r>
          </a:p>
          <a:p>
            <a:pPr algn="just">
              <a:lnSpc>
                <a:spcPct val="107000"/>
              </a:lnSpc>
              <a:spcAft>
                <a:spcPts val="800"/>
              </a:spcAft>
            </a:pPr>
            <a:r>
              <a:rPr lang="lt-LT" sz="900" kern="100" noProof="0" dirty="0">
                <a:effectLst/>
                <a:latin typeface="Calibri" panose="020F0502020204030204" pitchFamily="34" charset="0"/>
                <a:ea typeface="Calibri" panose="020F0502020204030204" pitchFamily="34" charset="0"/>
                <a:cs typeface="Arial" panose="020B0604020202020204" pitchFamily="34" charset="0"/>
              </a:rPr>
              <a:t>Galime sužinoti antsvorį, išmatavus savo liemenį. Moterų – ne daugiau 88, o vyrų −ne daugiau 102 centimetrų. Norint turėti normalų kūno svorį, reikėtų daugiau judėti bei pasirinkti maistą, kuriame yra mažai sočiųjų riebalų rūgščių ir cholesterolio. Patartina vengti tokių produktų kaip nenugriebtas pienas, grietinėlė, kiaušiniai, sviestas, riebi mėsa (riebi antiena, žąsiena, aviena, kiauliena), riebūs sūriai, cukrus. Per parą su maistu gaunamo cholesterolio kiekis neturėtų būti didesnis kaip 300 mg. Rekomenduojami vaisiai, daržovės, uogos, gėrimai be cukraus ir įvairių stimuliuojančių medžiagų, neriebūs pieno produktai, vištiena, kalakutiena be odos, triušiena, neriebi žuvis, augalinis aliejus, avižiniai dribsniai, grikiai, lęšiai, žirniai.</a:t>
            </a:r>
          </a:p>
          <a:p>
            <a:pPr algn="just">
              <a:lnSpc>
                <a:spcPct val="107000"/>
              </a:lnSpc>
              <a:spcAft>
                <a:spcPts val="800"/>
              </a:spcAft>
            </a:pPr>
            <a:r>
              <a:rPr lang="lt-LT" sz="900" kern="100" noProof="0" dirty="0">
                <a:effectLst/>
                <a:latin typeface="Calibri" panose="020F0502020204030204" pitchFamily="34" charset="0"/>
                <a:ea typeface="Calibri" panose="020F0502020204030204" pitchFamily="34" charset="0"/>
                <a:cs typeface="Arial" panose="020B0604020202020204" pitchFamily="34" charset="0"/>
              </a:rPr>
              <a:t> Vienas pagrindinių šiuolaikinės visuomenės siekių yra ne tik įveikti ligas, bet ir surasti bendrą dvasinę pusiausvyrą, kuri yra geros nuotaikos, savijautos bei sveikatos sąlyga. Sveika gyvensena prasideda nuo kiekvieno iš mūsų noro gyventi sveikai ir rūpintis sveikata ne tada, kai susergame, o kai dar galime koreguoti savo sveikatos rodiklius.  </a:t>
            </a:r>
          </a:p>
          <a:p>
            <a:pPr>
              <a:lnSpc>
                <a:spcPct val="107000"/>
              </a:lnSpc>
              <a:spcAft>
                <a:spcPts val="800"/>
              </a:spcAft>
            </a:pPr>
            <a:r>
              <a:rPr lang="lt-LT" sz="900" kern="100" noProof="0" dirty="0">
                <a:effectLst/>
                <a:latin typeface="Calibri" panose="020F0502020204030204" pitchFamily="34" charset="0"/>
                <a:ea typeface="Calibri" panose="020F0502020204030204" pitchFamily="34" charset="0"/>
                <a:cs typeface="Arial" panose="020B0604020202020204" pitchFamily="34" charset="0"/>
              </a:rPr>
              <a:t> </a:t>
            </a:r>
          </a:p>
        </p:txBody>
      </p:sp>
      <p:sp>
        <p:nvSpPr>
          <p:cNvPr id="7" name="TextBox 6">
            <a:extLst>
              <a:ext uri="{FF2B5EF4-FFF2-40B4-BE49-F238E27FC236}">
                <a16:creationId xmlns:a16="http://schemas.microsoft.com/office/drawing/2014/main" id="{B97A5FBA-AD24-F501-FA4F-5293C353E272}"/>
              </a:ext>
            </a:extLst>
          </p:cNvPr>
          <p:cNvSpPr txBox="1"/>
          <p:nvPr/>
        </p:nvSpPr>
        <p:spPr>
          <a:xfrm>
            <a:off x="234156" y="489811"/>
            <a:ext cx="6389688" cy="3106428"/>
          </a:xfrm>
          <a:prstGeom prst="rect">
            <a:avLst/>
          </a:prstGeom>
          <a:noFill/>
        </p:spPr>
        <p:txBody>
          <a:bodyPr wrap="square">
            <a:spAutoFit/>
          </a:bodyPr>
          <a:lstStyle/>
          <a:p>
            <a:pPr algn="just">
              <a:lnSpc>
                <a:spcPct val="107000"/>
              </a:lnSpc>
              <a:spcAft>
                <a:spcPts val="800"/>
              </a:spcAft>
            </a:pPr>
            <a:r>
              <a:rPr lang="lt-LT" sz="900" b="1" kern="100" noProof="0" dirty="0">
                <a:effectLst/>
                <a:latin typeface="Calibri" panose="020F0502020204030204" pitchFamily="34" charset="0"/>
                <a:ea typeface="Calibri" panose="020F0502020204030204" pitchFamily="34" charset="0"/>
                <a:cs typeface="Arial" panose="020B0604020202020204" pitchFamily="34" charset="0"/>
              </a:rPr>
              <a:t>5</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 kasdien turime suvalgyti po 5 porcijas vaisių ir daržovių. Viena porcija yra santykinis produkto kiekis – obuolys, kriaušė, apelsinas ar apie 100 g salotų. Pasaulio sveikatos organizacija rekomenduoja suvalgyti bent po 400 g įvairių vaisių ir daržovių, išskyrus bulves. Moksliniais tyrimais nustatyta, kad taip maitinasi tik apie 3 %. Lietuvos gyventojų. Sveikatos apsaugos ministerija yra parengusi maisto pasirinkimo piramidę, kurioje vaisiai ir daržovės sudaro vieną iš pagrindinių jos dalių. Valgant vaisius ir daržoves organizmas gauna ne tik daug vitaminų, mikroelementų, skaidulinių medžiagų, bet ir </a:t>
            </a:r>
            <a:r>
              <a:rPr lang="lt-LT" sz="900" kern="100" noProof="0" dirty="0" err="1">
                <a:effectLst/>
                <a:latin typeface="Calibri" panose="020F0502020204030204" pitchFamily="34" charset="0"/>
                <a:ea typeface="Calibri" panose="020F0502020204030204" pitchFamily="34" charset="0"/>
                <a:cs typeface="Arial" panose="020B0604020202020204" pitchFamily="34" charset="0"/>
              </a:rPr>
              <a:t>antioksidatorių</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kurie yra labai svarbūs mažinant cholesterolio kiekį organizme. O vaisiuose ir daržovėse esantis magnis, kalis ir kalcis gali sumažinti arterinės hipertenzijos riziką. Mokslininkai įrodė, kad esant </a:t>
            </a:r>
            <a:r>
              <a:rPr lang="lt-LT" sz="900" kern="100" noProof="0" dirty="0" err="1">
                <a:effectLst/>
                <a:latin typeface="Calibri" panose="020F0502020204030204" pitchFamily="34" charset="0"/>
                <a:ea typeface="Calibri" panose="020F0502020204030204" pitchFamily="34" charset="0"/>
                <a:cs typeface="Arial" panose="020B0604020202020204" pitchFamily="34" charset="0"/>
              </a:rPr>
              <a:t>antioksidatorių</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trūkumui maiste, padidėja rizika susirgti piktybiniais navikais bei širdies ir kraujagyslių ligomis. Dėl skaidulinių medžiagų trūkumo blogėja žarnų peristaltika, kietėja viduriai, atsiranda rizika susirgti storosios žarnos vėžiu. </a:t>
            </a:r>
            <a:endParaRPr lang="en-US" sz="900" kern="100" noProof="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900" b="1" kern="100" noProof="0" dirty="0">
                <a:effectLst/>
                <a:latin typeface="Calibri" panose="020F0502020204030204" pitchFamily="34" charset="0"/>
                <a:ea typeface="Calibri" panose="020F0502020204030204" pitchFamily="34" charset="0"/>
                <a:cs typeface="Arial" panose="020B0604020202020204" pitchFamily="34" charset="0"/>
              </a:rPr>
              <a:t>140</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   </a:t>
            </a:r>
            <a:r>
              <a:rPr lang="lt-LT" sz="900" kern="100" noProof="0" dirty="0" err="1">
                <a:effectLst/>
                <a:latin typeface="Calibri" panose="020F0502020204030204" pitchFamily="34" charset="0"/>
                <a:ea typeface="Calibri" panose="020F0502020204030204" pitchFamily="34" charset="0"/>
                <a:cs typeface="Arial" panose="020B0604020202020204" pitchFamily="34" charset="0"/>
              </a:rPr>
              <a:t>sistolinis</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arterinis kraujo spaudimas turi būti mažesnis nei 140 </a:t>
            </a:r>
            <a:r>
              <a:rPr lang="lt-LT" sz="900" kern="100" noProof="0" dirty="0" err="1">
                <a:effectLst/>
                <a:latin typeface="Calibri" panose="020F0502020204030204" pitchFamily="34" charset="0"/>
                <a:ea typeface="Calibri" panose="020F0502020204030204" pitchFamily="34" charset="0"/>
                <a:cs typeface="Arial" panose="020B0604020202020204" pitchFamily="34" charset="0"/>
              </a:rPr>
              <a:t>mmHg</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Arterinė hipertenzija pažeidžia pagrindinius gyvybinius organus ir skatina ligas, kurios lemia didžiausią sergamumą ir mirštamumą. Padidėjęs arterinis kraujo spaudimas yra laikomas vienu iš pagrindinių širdies ir kraujagyslių ligų rizikos veiksnių, pažeidžiančių širdį, akis, inkstus ir kt. organus. Esant nors ir mažiausiems požymiams – galvos svaigimui, skausmui, miego sutrikimams, nuovargiui – būtina pasimatuoti arterinį kraujo spaudimą ir kreiptis į savo šeimos gydytoją, kuris paskirs tinkamą gydymą. </a:t>
            </a:r>
          </a:p>
          <a:p>
            <a:pPr algn="just">
              <a:lnSpc>
                <a:spcPct val="107000"/>
              </a:lnSpc>
              <a:spcAft>
                <a:spcPts val="800"/>
              </a:spcAft>
            </a:pPr>
            <a:r>
              <a:rPr lang="lt-LT" sz="900" b="1" kern="100" noProof="0" dirty="0">
                <a:effectLst/>
                <a:latin typeface="Calibri" panose="020F0502020204030204" pitchFamily="34" charset="0"/>
                <a:ea typeface="Calibri" panose="020F0502020204030204" pitchFamily="34" charset="0"/>
                <a:cs typeface="Arial" panose="020B0604020202020204" pitchFamily="34" charset="0"/>
              </a:rPr>
              <a:t>5</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  bendrojo cholesterolio koncentracija kraujyje turi būti ne didesnė kaip 5 </a:t>
            </a:r>
            <a:r>
              <a:rPr lang="lt-LT" sz="900" kern="100" noProof="0" dirty="0" err="1">
                <a:effectLst/>
                <a:latin typeface="Calibri" panose="020F0502020204030204" pitchFamily="34" charset="0"/>
                <a:ea typeface="Calibri" panose="020F0502020204030204" pitchFamily="34" charset="0"/>
                <a:cs typeface="Arial" panose="020B0604020202020204" pitchFamily="34" charset="0"/>
              </a:rPr>
              <a:t>milimoliai</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litre. Cholesterolis yra balta, riebi, panaši į vašką, netirpi nei vandenyje, nei kraujyje medžiaga. Jis reikalingas ląstelių struktūrai, hormonų ir tulžies rūgščių susidarymui. Tačiau mokslininkai nustatė, kad bendrojo cholesterolio koncentracijai kraujyje padidėjus vos 1 </a:t>
            </a:r>
            <a:r>
              <a:rPr lang="en-US" sz="900" kern="100" dirty="0">
                <a:latin typeface="Calibri" panose="020F0502020204030204" pitchFamily="34" charset="0"/>
                <a:ea typeface="Calibri" panose="020F0502020204030204" pitchFamily="34" charset="0"/>
                <a:cs typeface="Arial" panose="020B0604020202020204" pitchFamily="34" charset="0"/>
              </a:rPr>
              <a:t>%</a:t>
            </a:r>
            <a:r>
              <a:rPr lang="lt-LT" sz="900" kern="100" noProof="0" dirty="0">
                <a:effectLst/>
                <a:latin typeface="Calibri" panose="020F0502020204030204" pitchFamily="34" charset="0"/>
                <a:ea typeface="Calibri" panose="020F0502020204030204" pitchFamily="34" charset="0"/>
                <a:cs typeface="Arial" panose="020B0604020202020204" pitchFamily="34" charset="0"/>
              </a:rPr>
              <a:t>, rizika susirgti širdies ir kraujagyslių ligomis padidėja net 2 %. Iš perteklinio cholesterolio ant kraujagyslių sienelių pradeda formuotis aterosklerozinės plokštelės, dėl kurių susiaurėja kraujagyslių spindis. Užsikimšus kraujagyslei, nutrūksta kraujotaka, o tuo pačiu ir organų aprūpinimas gyvybiškai reikalingu deguonimi. Negaudama deguonies apmiršta tam tikra organų dalis ir įvyksta širdies infarktas ar galvos smegenų insultas. </a:t>
            </a:r>
          </a:p>
        </p:txBody>
      </p:sp>
      <p:pic>
        <p:nvPicPr>
          <p:cNvPr id="9" name="Paveikslėlis 8">
            <a:extLst>
              <a:ext uri="{FF2B5EF4-FFF2-40B4-BE49-F238E27FC236}">
                <a16:creationId xmlns:a16="http://schemas.microsoft.com/office/drawing/2014/main" id="{040CBB79-9995-CDC8-3299-D91B8CCEB2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5744" y="8489089"/>
            <a:ext cx="1308100" cy="1218230"/>
          </a:xfrm>
          <a:prstGeom prst="rect">
            <a:avLst/>
          </a:prstGeom>
        </p:spPr>
      </p:pic>
      <p:sp>
        <p:nvSpPr>
          <p:cNvPr id="11" name="TextBox 10">
            <a:extLst>
              <a:ext uri="{FF2B5EF4-FFF2-40B4-BE49-F238E27FC236}">
                <a16:creationId xmlns:a16="http://schemas.microsoft.com/office/drawing/2014/main" id="{A6744537-7B2F-FF76-27A6-0A427B5518DD}"/>
              </a:ext>
            </a:extLst>
          </p:cNvPr>
          <p:cNvSpPr txBox="1"/>
          <p:nvPr/>
        </p:nvSpPr>
        <p:spPr>
          <a:xfrm>
            <a:off x="1562100" y="9511439"/>
            <a:ext cx="4686300" cy="218265"/>
          </a:xfrm>
          <a:prstGeom prst="rect">
            <a:avLst/>
          </a:prstGeom>
          <a:noFill/>
        </p:spPr>
        <p:txBody>
          <a:bodyPr wrap="square">
            <a:spAutoFit/>
          </a:bodyPr>
          <a:lstStyle/>
          <a:p>
            <a:pPr>
              <a:lnSpc>
                <a:spcPct val="107000"/>
              </a:lnSpc>
              <a:spcAft>
                <a:spcPts val="800"/>
              </a:spcAft>
            </a:pPr>
            <a:r>
              <a:rPr lang="lt-LT" sz="800" dirty="0">
                <a:effectLst/>
                <a:latin typeface="Calibri" panose="020F0502020204030204" pitchFamily="34" charset="0"/>
                <a:ea typeface="Calibri" panose="020F0502020204030204" pitchFamily="34" charset="0"/>
                <a:cs typeface="Arial" panose="020B0604020202020204" pitchFamily="34" charset="0"/>
              </a:rPr>
              <a:t>Parengė visuomenės sveikatos specialistė Rita </a:t>
            </a:r>
            <a:r>
              <a:rPr lang="lt-LT" sz="800" dirty="0" err="1">
                <a:effectLst/>
                <a:latin typeface="Calibri" panose="020F0502020204030204" pitchFamily="34" charset="0"/>
                <a:ea typeface="Calibri" panose="020F0502020204030204" pitchFamily="34" charset="0"/>
                <a:cs typeface="Arial" panose="020B0604020202020204" pitchFamily="34" charset="0"/>
              </a:rPr>
              <a:t>Kleinauskienė</a:t>
            </a:r>
            <a:r>
              <a:rPr lang="lt-LT" sz="800" dirty="0">
                <a:effectLst/>
                <a:latin typeface="Calibri" panose="020F0502020204030204" pitchFamily="34" charset="0"/>
                <a:ea typeface="Calibri" panose="020F0502020204030204" pitchFamily="34" charset="0"/>
                <a:cs typeface="Arial" panose="020B0604020202020204" pitchFamily="34" charset="0"/>
              </a:rPr>
              <a:t> remiantis SMLPC medžiaga</a:t>
            </a:r>
            <a:endParaRPr lang="en-US" sz="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25805758"/>
      </p:ext>
    </p:extLst>
  </p:cSld>
  <p:clrMapOvr>
    <a:masterClrMapping/>
  </p:clrMapOvr>
</p:sld>
</file>

<file path=ppt/theme/theme1.xml><?xml version="1.0" encoding="utf-8"?>
<a:theme xmlns:a="http://schemas.openxmlformats.org/drawingml/2006/main" name="„Office“ tema">
  <a:themeElements>
    <a:clrScheme name="„Office“ 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3168</TotalTime>
  <Words>1371</Words>
  <Application>Microsoft Office PowerPoint</Application>
  <PresentationFormat>A4 formatas (210x297 mm)</PresentationFormat>
  <Paragraphs>26</Paragraphs>
  <Slides>2</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vt:i4>
      </vt:variant>
    </vt:vector>
  </HeadingPairs>
  <TitlesOfParts>
    <vt:vector size="8" baseType="lpstr">
      <vt:lpstr>Arial</vt:lpstr>
      <vt:lpstr>Calibri</vt:lpstr>
      <vt:lpstr>Calibri Light</vt:lpstr>
      <vt:lpstr>SuisseIntl</vt:lpstr>
      <vt:lpstr>Wingdings</vt:lpstr>
      <vt:lpstr>„Office“ tema</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Sveikatos-biuras Sveikatos-biuras</dc:creator>
  <cp:lastModifiedBy>Sveikatos-biuras Sveikatos-biuras</cp:lastModifiedBy>
  <cp:revision>14</cp:revision>
  <dcterms:created xsi:type="dcterms:W3CDTF">2024-10-18T08:42:07Z</dcterms:created>
  <dcterms:modified xsi:type="dcterms:W3CDTF">2024-10-23T11:00:52Z</dcterms:modified>
</cp:coreProperties>
</file>