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3" autoAdjust="0"/>
  </p:normalViewPr>
  <p:slideViewPr>
    <p:cSldViewPr snapToGrid="0">
      <p:cViewPr>
        <p:scale>
          <a:sx n="75" d="100"/>
          <a:sy n="75" d="100"/>
        </p:scale>
        <p:origin x="1560" y="-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CDFB9-E559-4056-BD75-4E3597374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996E86-705F-46F3-8A05-2A1FEC03B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259A4-7B39-4DDF-9D49-DFEAAED7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B613C-AFCE-4C5D-8BF4-B944ABDD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036C5-D91B-4FDA-8E07-A84B393B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3197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F55B4-638C-4946-B4D8-2D8CD212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15FBC-F017-463E-B8E1-483C5AF46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8DE87-6820-4776-BBBF-0F30B63C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9AAE1-1E70-4848-8157-EB2006E0E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5A036-A070-400E-8397-4486E8C7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051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EF10C-1DBB-4B7F-A0D2-A213AED0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9E42E-D96E-4A16-8F48-BE528075E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A262B-4000-4B6A-BABB-A20958DE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33C6B-0269-4F9E-A70E-EA36201F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01B96-D707-4552-BB85-258E26AD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032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2ECD-513E-4A44-B137-45B3F8DE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964A4-BC6D-402C-9E42-8969FA7BD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24CAF-4176-4580-9358-EE7D01A8E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02DE7-00C2-42A4-B7B1-A86BFA71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93199-8650-487B-8BDA-BE406D8A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67FB4-9F35-42D7-9766-36BC9E44C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8890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F96D-3867-4FDE-B83E-7B3F2F2E9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0E494-370C-42C6-AEA5-0608FF1AE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A74B2-55CE-43DA-B0B1-39ECB0F57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82DF3-E31F-45B4-925C-9E9CDC08F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65A5C4-46F9-4A13-A7FF-5F4CB4F7B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5A6AE2-AD15-4C61-AAF1-8E0EF2E0E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07A673-BA7F-4BD7-9467-93F9EF46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99E8C6-7C8D-4EF2-BCF3-3E61986B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077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612A3-38B2-478E-A504-F83BC825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C05F7E-1385-45F1-8DB8-B0473299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C745A-AD62-4C7B-99A7-4A9810690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AF5A5-1F3C-4A28-8BCA-D70B34BE0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098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A90F5-0E12-4F1B-BFE6-377F64A9D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0CD3C8-2F53-4959-B5AF-DDFE66FC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32A3C-50B9-4E24-B7A4-3BAC9274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603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79FD-19C8-4711-A620-72D65E9F9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9A7F5-8CC1-4364-BF2F-0EB7AF565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0B3F5-2BCF-4B54-AAFD-2FD8537738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5E75F3-6461-462D-ACE9-34FBF187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8974E-F40E-4AF3-A390-447A2D71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C5CA2-F3AA-4761-94F7-1C2FE1D60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547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F45C4-5A2D-49C3-87F4-2A9CAC3E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C96306-DAD7-455F-BC7D-3D33A65A78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104E1-E64B-4BEA-9D2B-08ECD87D5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3E0B54-DFEC-4304-8D70-8D493A4C9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D2309-87D3-4871-AFC9-F9602B91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1D98F-AF7E-4901-A7D2-8A451D168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347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5AAD-517A-4E51-8B27-2F98A1FF9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7745A-A5B5-4E1C-B0BB-811688450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9D28B-5A27-4763-BFE8-E23DD792A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C64C7-8902-4E5E-BDBF-F696B425C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D0DA2-3540-4317-951B-17DCFFFDB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091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C102E-DF67-4B00-8BE9-0599468A7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DE04D-5B18-4764-8C60-459465D72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7007A-3830-4D97-9732-C00B83F8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D0DF0-5FB9-45CA-AFB2-1AF34619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549A6-1F96-4045-8327-4BF25E63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958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92651-4C85-4489-A0A0-2F5A3E878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55551D-4300-4012-92DA-99513E27C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DB9A4-53CD-4840-93B0-B29D86B165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A9300-1350-42F3-AD4C-1574E3EFF804}" type="datetimeFigureOut">
              <a:rPr lang="lt-LT" smtClean="0"/>
              <a:t>2024-06-13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AD6C3-61C2-4629-A1CF-D5356C8F20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B1EEA-375A-4388-9439-1F0EB5279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15CE-5249-4C61-83D9-33DA0C317C7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397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CF73E5-AE97-441D-9E98-CF1CC3681A2D}"/>
              </a:ext>
            </a:extLst>
          </p:cNvPr>
          <p:cNvSpPr/>
          <p:nvPr/>
        </p:nvSpPr>
        <p:spPr>
          <a:xfrm>
            <a:off x="311149" y="2103114"/>
            <a:ext cx="6235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700"/>
              </a:spcBef>
              <a:spcAft>
                <a:spcPts val="2700"/>
              </a:spcAft>
            </a:pP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didelė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grupė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kurioms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būdingas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organizmo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ląstelių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pakitimas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nekontroliuojamas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dauginimasis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išstumiant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peraugant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naikinant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aplinkinius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sveikus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audinius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kilmę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sandarą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savybes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grupuojamos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kraujo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nervų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sistemos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kvėpavimo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sistemos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virškinamojo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trakto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inkstų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vyriškų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moteriškų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lytinių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sistemų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odos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akių-nosies-gerklės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sistemos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endokrininės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sistemos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griaučių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raumenų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kitus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Piktybinis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auglys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pažeisti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bet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organą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audinį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o jo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augimo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plitimo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greitis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priklausys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kiekvieno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asmens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individualios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istorijos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santykio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išorės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veiksniais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atsiradimą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skatinti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paveldimi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genetiniai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išoriniai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faktoriai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kancerogenai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AAC5B-1838-44E3-852A-1E38973EEC02}"/>
              </a:ext>
            </a:extLst>
          </p:cNvPr>
          <p:cNvSpPr/>
          <p:nvPr/>
        </p:nvSpPr>
        <p:spPr>
          <a:xfrm>
            <a:off x="2410375" y="90697"/>
            <a:ext cx="1681872" cy="338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950"/>
              </a:lnSpc>
              <a:spcBef>
                <a:spcPts val="2700"/>
              </a:spcBef>
              <a:spcAft>
                <a:spcPts val="2700"/>
              </a:spcAft>
            </a:pPr>
            <a:r>
              <a:rPr lang="en-US" sz="1600" b="1" kern="0" dirty="0" err="1"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Onkologinės</a:t>
            </a:r>
            <a:r>
              <a:rPr lang="en-US" sz="1600" b="1" kern="0" dirty="0"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kern="0" dirty="0" err="1"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endParaRPr lang="lt-LT" sz="16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A30EFD-8742-451F-8475-BAD51F3A5FD1}"/>
              </a:ext>
            </a:extLst>
          </p:cNvPr>
          <p:cNvSpPr/>
          <p:nvPr/>
        </p:nvSpPr>
        <p:spPr>
          <a:xfrm>
            <a:off x="2282408" y="3030716"/>
            <a:ext cx="2132315" cy="3219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950"/>
              </a:lnSpc>
              <a:spcBef>
                <a:spcPts val="2700"/>
              </a:spcBef>
              <a:spcAft>
                <a:spcPts val="2700"/>
              </a:spcAft>
            </a:pPr>
            <a:r>
              <a:rPr lang="en-US" sz="1100" b="1" kern="0" dirty="0" err="1">
                <a:solidFill>
                  <a:srgbClr val="333333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Onkologini</a:t>
            </a:r>
            <a:r>
              <a:rPr lang="lt-LT" sz="1100" b="1" kern="0" dirty="0">
                <a:solidFill>
                  <a:srgbClr val="333333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ų ligų rizikos veiksniai</a:t>
            </a:r>
            <a:r>
              <a:rPr lang="en-US" sz="1100" b="1" kern="0" dirty="0">
                <a:solidFill>
                  <a:srgbClr val="333333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79DD14-7730-44C8-A790-03B77FECFDAE}"/>
              </a:ext>
            </a:extLst>
          </p:cNvPr>
          <p:cNvSpPr/>
          <p:nvPr/>
        </p:nvSpPr>
        <p:spPr>
          <a:xfrm>
            <a:off x="311149" y="3450997"/>
            <a:ext cx="6235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Paveldimumas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paveldimi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genetiniai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sukelia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5-10 proc.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visų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atvejų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Geno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defektas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mutacija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ženkliai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tikimybę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43964F-CC13-4292-876C-51E194785DAE}"/>
              </a:ext>
            </a:extLst>
          </p:cNvPr>
          <p:cNvSpPr/>
          <p:nvPr/>
        </p:nvSpPr>
        <p:spPr>
          <a:xfrm>
            <a:off x="311148" y="3776342"/>
            <a:ext cx="623569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Cheminės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medžiagos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grupei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priklauso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cheminės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medžiagos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esančios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tabako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produktuose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alkoholyje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benzene, kai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kuriuose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vaistuose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9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39DD5D-E848-40B7-B873-800BF85805DC}"/>
              </a:ext>
            </a:extLst>
          </p:cNvPr>
          <p:cNvSpPr/>
          <p:nvPr/>
        </p:nvSpPr>
        <p:spPr>
          <a:xfrm>
            <a:off x="311146" y="4101687"/>
            <a:ext cx="6235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kai  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tikimybę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susirgti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pvz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raudonosios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mėsos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7ABC8C-1AA1-4B52-896E-382273CE8559}"/>
              </a:ext>
            </a:extLst>
          </p:cNvPr>
          <p:cNvSpPr/>
          <p:nvPr/>
        </p:nvSpPr>
        <p:spPr>
          <a:xfrm>
            <a:off x="311141" y="4424852"/>
            <a:ext cx="62356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Nutukimas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– per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didelis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piktybinių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navikų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tikimybę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gimdoje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inktuose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stemplėje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656062-A24C-46E7-91B5-751D8E59B893}"/>
              </a:ext>
            </a:extLst>
          </p:cNvPr>
          <p:cNvSpPr/>
          <p:nvPr/>
        </p:nvSpPr>
        <p:spPr>
          <a:xfrm>
            <a:off x="311135" y="4581804"/>
            <a:ext cx="62356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Infekcijos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kai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virusai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bakterijos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sukelia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onkologinius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susirgimus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pvz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.: ŽPV, </a:t>
            </a:r>
            <a:r>
              <a:rPr lang="en-US" sz="900" i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Helicobacter pylori)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900" i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9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22B872-963C-4759-8E7E-93409ED61976}"/>
              </a:ext>
            </a:extLst>
          </p:cNvPr>
          <p:cNvSpPr/>
          <p:nvPr/>
        </p:nvSpPr>
        <p:spPr>
          <a:xfrm>
            <a:off x="311128" y="4773009"/>
            <a:ext cx="62356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Jonizuojanti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spinduliuotė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įvairių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susirgimų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Tyrimai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rodo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po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Černobylio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avarijos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apylinkėse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itin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padidėjo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sergamumas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skydliaukės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leukemija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limfoma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97E23-E1B3-402B-83F2-CAB5F8059097}"/>
              </a:ext>
            </a:extLst>
          </p:cNvPr>
          <p:cNvSpPr/>
          <p:nvPr/>
        </p:nvSpPr>
        <p:spPr>
          <a:xfrm>
            <a:off x="311121" y="5098354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Ultravioletiniai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spinduliai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odos vėžio tikimybė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62C082-E4A7-4214-9534-BA48E0E70D8A}"/>
              </a:ext>
            </a:extLst>
          </p:cNvPr>
          <p:cNvSpPr/>
          <p:nvPr/>
        </p:nvSpPr>
        <p:spPr>
          <a:xfrm>
            <a:off x="311120" y="5277639"/>
            <a:ext cx="62356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Hormonų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sutrikimai</a:t>
            </a:r>
            <a:r>
              <a:rPr lang="lt-LT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tapti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gimdos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prostatos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vystymosi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priežastimi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BB4091-6075-46A9-8BFA-748DDC527DB9}"/>
              </a:ext>
            </a:extLst>
          </p:cNvPr>
          <p:cNvSpPr/>
          <p:nvPr/>
        </p:nvSpPr>
        <p:spPr>
          <a:xfrm>
            <a:off x="311112" y="5465643"/>
            <a:ext cx="6217925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700"/>
              </a:spcBef>
              <a:spcAft>
                <a:spcPts val="2700"/>
              </a:spcAft>
            </a:pP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vėžys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gaubtinės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tiesiosios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piktybinis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navikas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Dažniausiai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serga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vyresnio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amžiaus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žmonės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Ankstyvomis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stadijomis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nepastebimi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jokie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anksčiau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nustatyti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atliekant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tyrimus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Sergantis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žmogus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nuolatos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jausti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nuovargį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jam be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priežasties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krenta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2700"/>
              </a:spcBef>
              <a:spcAft>
                <a:spcPts val="2700"/>
              </a:spcAft>
            </a:pP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aveikslėlis 1">
            <a:extLst>
              <a:ext uri="{FF2B5EF4-FFF2-40B4-BE49-F238E27FC236}">
                <a16:creationId xmlns:a16="http://schemas.microsoft.com/office/drawing/2014/main" id="{ADE517E7-6767-4C97-A009-EE15C9263F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408" y="610028"/>
            <a:ext cx="1937809" cy="13661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59649A6-DFA9-4F73-9FF4-C28A12895C1B}"/>
              </a:ext>
            </a:extLst>
          </p:cNvPr>
          <p:cNvSpPr/>
          <p:nvPr/>
        </p:nvSpPr>
        <p:spPr>
          <a:xfrm>
            <a:off x="1539143" y="6293825"/>
            <a:ext cx="342433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>
              <a:spcBef>
                <a:spcPts val="2700"/>
              </a:spcBef>
              <a:spcAft>
                <a:spcPts val="2700"/>
              </a:spcAft>
            </a:pP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požymiai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r>
              <a:rPr lang="en-US" sz="900" b="1" kern="0" dirty="0">
                <a:solidFill>
                  <a:srgbClr val="333333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9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08D39C-28EA-4990-B307-D6DDEFF1A842}"/>
              </a:ext>
            </a:extLst>
          </p:cNvPr>
          <p:cNvSpPr/>
          <p:nvPr/>
        </p:nvSpPr>
        <p:spPr>
          <a:xfrm>
            <a:off x="311112" y="6510656"/>
            <a:ext cx="6217924" cy="31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nuolatinių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tuštinimosi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įpročių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pasikeitimas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įskaitant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viduriavimą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vidurių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užkietėjimą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CB22B6-BDC8-4168-9EB1-035E973897C9}"/>
              </a:ext>
            </a:extLst>
          </p:cNvPr>
          <p:cNvSpPr/>
          <p:nvPr/>
        </p:nvSpPr>
        <p:spPr>
          <a:xfrm>
            <a:off x="311112" y="6692507"/>
            <a:ext cx="6159538" cy="315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kraujavimas iš tiesiosios žarnos 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894664-098D-4EF3-9320-2653211A57CD}"/>
              </a:ext>
            </a:extLst>
          </p:cNvPr>
          <p:cNvSpPr/>
          <p:nvPr/>
        </p:nvSpPr>
        <p:spPr>
          <a:xfrm>
            <a:off x="311121" y="6910218"/>
            <a:ext cx="6235696" cy="315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nuolatinis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diskomfortas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pilve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spazmai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pūtimas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skausmas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4D293B-9C19-4CB9-9F52-26975EA5B529}"/>
              </a:ext>
            </a:extLst>
          </p:cNvPr>
          <p:cNvSpPr/>
          <p:nvPr/>
        </p:nvSpPr>
        <p:spPr>
          <a:xfrm>
            <a:off x="311112" y="7110636"/>
            <a:ext cx="1988045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nepilno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pasituštinimo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jausmas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B724B3-A3C0-41BA-912B-4E9EFD905136}"/>
              </a:ext>
            </a:extLst>
          </p:cNvPr>
          <p:cNvSpPr/>
          <p:nvPr/>
        </p:nvSpPr>
        <p:spPr>
          <a:xfrm>
            <a:off x="311120" y="7309780"/>
            <a:ext cx="6235695" cy="315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bendras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silpnumas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nuovargis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BF7781-B7B8-4B35-BD81-237545A858D1}"/>
              </a:ext>
            </a:extLst>
          </p:cNvPr>
          <p:cNvSpPr/>
          <p:nvPr/>
        </p:nvSpPr>
        <p:spPr>
          <a:xfrm>
            <a:off x="311120" y="7506694"/>
            <a:ext cx="6235695" cy="315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nepaaiškinamas svorio kritimas;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7D9BB9-B5AC-4F6D-8888-0ADAA9435A0C}"/>
              </a:ext>
            </a:extLst>
          </p:cNvPr>
          <p:cNvSpPr/>
          <p:nvPr/>
        </p:nvSpPr>
        <p:spPr>
          <a:xfrm>
            <a:off x="311111" y="7944402"/>
            <a:ext cx="62356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700"/>
              </a:spcAft>
            </a:pPr>
            <a:r>
              <a:rPr lang="en-US" sz="9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Prevencija</a:t>
            </a:r>
            <a:r>
              <a:rPr lang="en-US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nors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garantuoto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būdo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padedančio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išvengti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storosios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žarnos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laikantis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tikrų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rekomendacijų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sumažinti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Norint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padaryti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reikėtų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F46E50-A824-45C0-8F0F-9E0B6749A8DE}"/>
              </a:ext>
            </a:extLst>
          </p:cNvPr>
          <p:cNvSpPr/>
          <p:nvPr/>
        </p:nvSpPr>
        <p:spPr>
          <a:xfrm>
            <a:off x="311111" y="8286589"/>
            <a:ext cx="1786066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palaikyti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sveiką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kūno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D284B5-FB6A-4091-8021-1B0EFF6FCE15}"/>
              </a:ext>
            </a:extLst>
          </p:cNvPr>
          <p:cNvSpPr/>
          <p:nvPr/>
        </p:nvSpPr>
        <p:spPr>
          <a:xfrm>
            <a:off x="311111" y="8481584"/>
            <a:ext cx="1601721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reguliariai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mankštintis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CB0F1D-1EAB-4565-9581-06549A1F0BC8}"/>
              </a:ext>
            </a:extLst>
          </p:cNvPr>
          <p:cNvSpPr/>
          <p:nvPr/>
        </p:nvSpPr>
        <p:spPr>
          <a:xfrm>
            <a:off x="311111" y="8674773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daržovių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nesmulkintų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grūdų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E19651-AA4D-4367-BDF6-4BB838B98828}"/>
              </a:ext>
            </a:extLst>
          </p:cNvPr>
          <p:cNvSpPr/>
          <p:nvPr/>
        </p:nvSpPr>
        <p:spPr>
          <a:xfrm>
            <a:off x="311111" y="8884075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riboti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sočiųjų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riebalų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raudonos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mėsos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1BCD10-BAA3-46D3-B1A7-46DBE9BC2F72}"/>
              </a:ext>
            </a:extLst>
          </p:cNvPr>
          <p:cNvSpPr/>
          <p:nvPr/>
        </p:nvSpPr>
        <p:spPr>
          <a:xfrm>
            <a:off x="311111" y="9092210"/>
            <a:ext cx="1701107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saikingai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alkoholį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D22862E-3D6B-45E2-923C-9DDD800CF925}"/>
              </a:ext>
            </a:extLst>
          </p:cNvPr>
          <p:cNvSpPr/>
          <p:nvPr/>
        </p:nvSpPr>
        <p:spPr>
          <a:xfrm>
            <a:off x="311111" y="9302713"/>
            <a:ext cx="950901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nerūkyti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819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8404CE-45F2-4A9E-BF2B-DC2E9D72F909}"/>
              </a:ext>
            </a:extLst>
          </p:cNvPr>
          <p:cNvSpPr/>
          <p:nvPr/>
        </p:nvSpPr>
        <p:spPr>
          <a:xfrm>
            <a:off x="381000" y="219591"/>
            <a:ext cx="60833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700"/>
              </a:spcBef>
              <a:spcAft>
                <a:spcPts val="2700"/>
              </a:spcAft>
            </a:pPr>
            <a:r>
              <a:rPr lang="lt-LT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vėžys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piktybinis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navikas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susirgti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siejama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opomis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bakterijos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i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Helicobacter pylori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buvimo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Vienas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ankstyvųjų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požymių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mikroskopinis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kraujavimas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Ilgainiui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to gal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išsivystyti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anemija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mažakraujystė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Pacientas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justi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nuovargį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2F9C1-0132-4AA6-90C3-E7B01D426443}"/>
              </a:ext>
            </a:extLst>
          </p:cNvPr>
          <p:cNvSpPr/>
          <p:nvPr/>
        </p:nvSpPr>
        <p:spPr>
          <a:xfrm>
            <a:off x="1732652" y="824205"/>
            <a:ext cx="3429000" cy="32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950"/>
              </a:lnSpc>
              <a:spcAft>
                <a:spcPts val="2700"/>
              </a:spcAft>
            </a:pP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Pirmieji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vėžio </a:t>
            </a:r>
            <a:r>
              <a:rPr lang="lt-LT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omai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330A9-0267-4090-BCC9-E4655D7DE53C}"/>
              </a:ext>
            </a:extLst>
          </p:cNvPr>
          <p:cNvSpPr/>
          <p:nvPr/>
        </p:nvSpPr>
        <p:spPr>
          <a:xfrm>
            <a:off x="381000" y="993994"/>
            <a:ext cx="1423788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pasunkėjęs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0F7AC-CFE9-457A-9D71-7F1103A7765E}"/>
              </a:ext>
            </a:extLst>
          </p:cNvPr>
          <p:cNvSpPr/>
          <p:nvPr/>
        </p:nvSpPr>
        <p:spPr>
          <a:xfrm>
            <a:off x="381000" y="1180322"/>
            <a:ext cx="1856598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išsipūtimo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pojūtis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pavalgius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B3E68C-4505-423F-8515-11470C39F1C4}"/>
              </a:ext>
            </a:extLst>
          </p:cNvPr>
          <p:cNvSpPr/>
          <p:nvPr/>
        </p:nvSpPr>
        <p:spPr>
          <a:xfrm>
            <a:off x="381000" y="1392828"/>
            <a:ext cx="873957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rėmuo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732A89-3543-4237-B2F2-C992155C56EB}"/>
              </a:ext>
            </a:extLst>
          </p:cNvPr>
          <p:cNvSpPr/>
          <p:nvPr/>
        </p:nvSpPr>
        <p:spPr>
          <a:xfrm>
            <a:off x="381000" y="1575717"/>
            <a:ext cx="1414170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lengvas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pykinimas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DB0764-FC6A-4868-80A7-74A7BD40DB54}"/>
              </a:ext>
            </a:extLst>
          </p:cNvPr>
          <p:cNvSpPr/>
          <p:nvPr/>
        </p:nvSpPr>
        <p:spPr>
          <a:xfrm>
            <a:off x="381000" y="1788223"/>
            <a:ext cx="1175322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apetito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stoka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1AF866-FB08-4E5A-B1DA-85AA77463E42}"/>
              </a:ext>
            </a:extLst>
          </p:cNvPr>
          <p:cNvSpPr/>
          <p:nvPr/>
        </p:nvSpPr>
        <p:spPr>
          <a:xfrm>
            <a:off x="323850" y="2183618"/>
            <a:ext cx="6140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700"/>
              </a:spcBef>
              <a:spcAft>
                <a:spcPts val="2700"/>
              </a:spcAf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Vien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sutrikęs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virškinimas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rėmuo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nereiškia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sergate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jei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pasireiškia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dažnai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rekomenduojama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pasikonsultuoti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63D5E2-C21C-4429-BABC-84F235DF2AE8}"/>
              </a:ext>
            </a:extLst>
          </p:cNvPr>
          <p:cNvSpPr/>
          <p:nvPr/>
        </p:nvSpPr>
        <p:spPr>
          <a:xfrm>
            <a:off x="1436097" y="2636429"/>
            <a:ext cx="4832350" cy="321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950"/>
              </a:lnSpc>
              <a:spcBef>
                <a:spcPts val="2700"/>
              </a:spcBef>
              <a:spcAft>
                <a:spcPts val="2700"/>
              </a:spcAft>
            </a:pP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progresuojant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pasirei</a:t>
            </a:r>
            <a:r>
              <a:rPr lang="lt-LT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škiantys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požymiai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simptomai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1441A6-ECFE-446D-A91E-F73499E8E359}"/>
              </a:ext>
            </a:extLst>
          </p:cNvPr>
          <p:cNvSpPr/>
          <p:nvPr/>
        </p:nvSpPr>
        <p:spPr>
          <a:xfrm>
            <a:off x="381000" y="2951669"/>
            <a:ext cx="1484702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skausmas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0112DE-AF69-41F6-B0DD-22378343AC4D}"/>
              </a:ext>
            </a:extLst>
          </p:cNvPr>
          <p:cNvSpPr/>
          <p:nvPr/>
        </p:nvSpPr>
        <p:spPr>
          <a:xfrm>
            <a:off x="381000" y="3164175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kraujas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skilimo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išmatose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2B49C5-0B82-4AA7-BC24-47E48DEC88CF}"/>
              </a:ext>
            </a:extLst>
          </p:cNvPr>
          <p:cNvSpPr/>
          <p:nvPr/>
        </p:nvSpPr>
        <p:spPr>
          <a:xfrm>
            <a:off x="381000" y="3407564"/>
            <a:ext cx="984565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vėmimas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24A1F6-67A0-4149-9A28-B0E67FC26031}"/>
              </a:ext>
            </a:extLst>
          </p:cNvPr>
          <p:cNvSpPr/>
          <p:nvPr/>
        </p:nvSpPr>
        <p:spPr>
          <a:xfrm>
            <a:off x="381000" y="3642388"/>
            <a:ext cx="1920719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kritimas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priežasties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F557E3-A91D-4409-AEF8-4149E3B0F3CF}"/>
              </a:ext>
            </a:extLst>
          </p:cNvPr>
          <p:cNvSpPr/>
          <p:nvPr/>
        </p:nvSpPr>
        <p:spPr>
          <a:xfrm>
            <a:off x="376191" y="3885777"/>
            <a:ext cx="1423788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pasunkėjęs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5597EC-573D-4D43-BC80-89E5A3A120CD}"/>
              </a:ext>
            </a:extLst>
          </p:cNvPr>
          <p:cNvSpPr/>
          <p:nvPr/>
        </p:nvSpPr>
        <p:spPr>
          <a:xfrm>
            <a:off x="376191" y="4120601"/>
            <a:ext cx="1762021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pageltusios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akys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oda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EA0C8E-A483-4993-BA44-D5E5A8C45298}"/>
              </a:ext>
            </a:extLst>
          </p:cNvPr>
          <p:cNvSpPr/>
          <p:nvPr/>
        </p:nvSpPr>
        <p:spPr>
          <a:xfrm>
            <a:off x="372985" y="4341672"/>
            <a:ext cx="1500732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patinimas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098707-5366-48A8-ADE2-B223B4726821}"/>
              </a:ext>
            </a:extLst>
          </p:cNvPr>
          <p:cNvSpPr/>
          <p:nvPr/>
        </p:nvSpPr>
        <p:spPr>
          <a:xfrm>
            <a:off x="381000" y="6671844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vidurių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užkietėjimas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viduriavimas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3BD5E-15ED-4DB3-8ACC-701298C76443}"/>
              </a:ext>
            </a:extLst>
          </p:cNvPr>
          <p:cNvSpPr/>
          <p:nvPr/>
        </p:nvSpPr>
        <p:spPr>
          <a:xfrm>
            <a:off x="371731" y="4606652"/>
            <a:ext cx="1754006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silpnumas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nuovargis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D58442-CC2B-466F-BA4F-96DCBC5BD001}"/>
              </a:ext>
            </a:extLst>
          </p:cNvPr>
          <p:cNvSpPr/>
          <p:nvPr/>
        </p:nvSpPr>
        <p:spPr>
          <a:xfrm>
            <a:off x="371731" y="4871109"/>
            <a:ext cx="872355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rėmuo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757CFF-DB04-4929-9535-828A7BCA2B0A}"/>
              </a:ext>
            </a:extLst>
          </p:cNvPr>
          <p:cNvSpPr/>
          <p:nvPr/>
        </p:nvSpPr>
        <p:spPr>
          <a:xfrm>
            <a:off x="1795170" y="5276477"/>
            <a:ext cx="3429000" cy="32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950"/>
              </a:lnSpc>
              <a:spcAft>
                <a:spcPts val="2700"/>
              </a:spcAft>
            </a:pP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didinantys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riziką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4DB0B6-88ED-4FB3-A0CD-56039E16DD48}"/>
              </a:ext>
            </a:extLst>
          </p:cNvPr>
          <p:cNvSpPr/>
          <p:nvPr/>
        </p:nvSpPr>
        <p:spPr>
          <a:xfrm>
            <a:off x="375920" y="5639314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gastroezofaginio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refliukso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(GERL);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264880-7975-462F-9B3F-7A3301CC213F}"/>
              </a:ext>
            </a:extLst>
          </p:cNvPr>
          <p:cNvSpPr/>
          <p:nvPr/>
        </p:nvSpPr>
        <p:spPr>
          <a:xfrm>
            <a:off x="381000" y="5843279"/>
            <a:ext cx="1055097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nutukimas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504CDF-10B2-4E47-9CFF-67ABC58A9712}"/>
              </a:ext>
            </a:extLst>
          </p:cNvPr>
          <p:cNvSpPr/>
          <p:nvPr/>
        </p:nvSpPr>
        <p:spPr>
          <a:xfrm>
            <a:off x="381000" y="6041873"/>
            <a:ext cx="3429000" cy="3147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lvl="0" indent="-17145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gausus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sūriaus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5293738-9225-43F0-ADBC-46D359EC4E76}"/>
              </a:ext>
            </a:extLst>
          </p:cNvPr>
          <p:cNvSpPr/>
          <p:nvPr/>
        </p:nvSpPr>
        <p:spPr>
          <a:xfrm>
            <a:off x="375920" y="6260248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lvl="0" indent="-17145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mažas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kiekis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daržovių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70A2093-ED0A-4C67-AAC7-EDBD3CA061C5}"/>
              </a:ext>
            </a:extLst>
          </p:cNvPr>
          <p:cNvSpPr/>
          <p:nvPr/>
        </p:nvSpPr>
        <p:spPr>
          <a:xfrm>
            <a:off x="381000" y="6457036"/>
            <a:ext cx="1978427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šeimos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istorija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2FECC47-58D2-45BD-A792-4E690E57BCF1}"/>
              </a:ext>
            </a:extLst>
          </p:cNvPr>
          <p:cNvSpPr/>
          <p:nvPr/>
        </p:nvSpPr>
        <p:spPr>
          <a:xfrm>
            <a:off x="383398" y="6892469"/>
            <a:ext cx="1866217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Helicobacter pylori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infekcija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B587C9-B553-42A3-8B3F-CB004E5437D5}"/>
              </a:ext>
            </a:extLst>
          </p:cNvPr>
          <p:cNvSpPr/>
          <p:nvPr/>
        </p:nvSpPr>
        <p:spPr>
          <a:xfrm>
            <a:off x="381000" y="7075219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ilgalaikis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uždegimas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gastritas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89A8E5-E1CA-45C3-A270-207D5D1E2C3E}"/>
              </a:ext>
            </a:extLst>
          </p:cNvPr>
          <p:cNvSpPr/>
          <p:nvPr/>
        </p:nvSpPr>
        <p:spPr>
          <a:xfrm>
            <a:off x="381000" y="7259181"/>
            <a:ext cx="960519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9FEF92-0E12-4C73-8639-8DE09AC2BB77}"/>
              </a:ext>
            </a:extLst>
          </p:cNvPr>
          <p:cNvSpPr/>
          <p:nvPr/>
        </p:nvSpPr>
        <p:spPr>
          <a:xfrm>
            <a:off x="381000" y="7468317"/>
            <a:ext cx="1351652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polipai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CA1E30-B562-4A44-B864-0C61F81F6CC2}"/>
              </a:ext>
            </a:extLst>
          </p:cNvPr>
          <p:cNvSpPr/>
          <p:nvPr/>
        </p:nvSpPr>
        <p:spPr>
          <a:xfrm>
            <a:off x="1804788" y="7797780"/>
            <a:ext cx="3429000" cy="32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950"/>
              </a:lnSpc>
              <a:spcAft>
                <a:spcPts val="2700"/>
              </a:spcAft>
            </a:pP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Skrandžio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</a:t>
            </a:r>
            <a:r>
              <a:rPr lang="lt-LT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ma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žinimas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A944A0-7163-4846-86DB-C7F919FCCA5D}"/>
              </a:ext>
            </a:extLst>
          </p:cNvPr>
          <p:cNvSpPr/>
          <p:nvPr/>
        </p:nvSpPr>
        <p:spPr>
          <a:xfrm>
            <a:off x="381000" y="8212507"/>
            <a:ext cx="6083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Išlaikyti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normalų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kūno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Turintiems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antsvorio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nutukusiems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rekomenduojama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pasitarti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efektyviai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numesti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Tai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įvykdyti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lėtai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stabiliai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E37065-15BC-45DD-BE84-794B5EB86CB0}"/>
              </a:ext>
            </a:extLst>
          </p:cNvPr>
          <p:cNvSpPr/>
          <p:nvPr/>
        </p:nvSpPr>
        <p:spPr>
          <a:xfrm>
            <a:off x="381000" y="8584341"/>
            <a:ext cx="6083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pakankamai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daržovių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vėžys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mityba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glaudžiai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susiję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aisto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racioną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papildyti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skaidul</a:t>
            </a:r>
            <a:r>
              <a:rPr lang="lt-LT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omis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vitamin</a:t>
            </a:r>
            <a:r>
              <a:rPr lang="lt-LT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ais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ir mineralais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33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D5926-D346-439C-90BA-5EE9BB9C0670}"/>
              </a:ext>
            </a:extLst>
          </p:cNvPr>
          <p:cNvSpPr/>
          <p:nvPr/>
        </p:nvSpPr>
        <p:spPr>
          <a:xfrm>
            <a:off x="241834" y="178298"/>
            <a:ext cx="6264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mažiau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sūraus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Ribojant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greito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perdirbtos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mėsos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sūrių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kiekį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apsaugoti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skrandį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lengviau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išlaikyti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normalų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kūno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svorį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7C062C-B820-4105-95A8-2B8CFDB433C7}"/>
              </a:ext>
            </a:extLst>
          </p:cNvPr>
          <p:cNvSpPr/>
          <p:nvPr/>
        </p:nvSpPr>
        <p:spPr>
          <a:xfrm>
            <a:off x="241834" y="447515"/>
            <a:ext cx="6264844" cy="314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ūkyti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padidina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daugelio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rūšių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todėl jei rūkote- meskite.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2051A-3DA9-402E-8C3C-13D983D0B02A}"/>
              </a:ext>
            </a:extLst>
          </p:cNvPr>
          <p:cNvSpPr/>
          <p:nvPr/>
        </p:nvSpPr>
        <p:spPr>
          <a:xfrm>
            <a:off x="241834" y="816848"/>
            <a:ext cx="6264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Stebėti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aspirino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nesteroidinių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uždegimo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(NVNU)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Kasdien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vartojantiems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aspiriną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NVNU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rekomenduojama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pasikonsultuoti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tokių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vaistų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poveikio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skrandžiui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918590-5069-4D7D-87FA-1971ACF962BA}"/>
              </a:ext>
            </a:extLst>
          </p:cNvPr>
          <p:cNvSpPr/>
          <p:nvPr/>
        </p:nvSpPr>
        <p:spPr>
          <a:xfrm>
            <a:off x="241833" y="1324284"/>
            <a:ext cx="62648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700"/>
              </a:spcBef>
              <a:spcAft>
                <a:spcPts val="2700"/>
              </a:spcAf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būdai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padėti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reikšmingai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sumažinti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tikimybę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Anksti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diagnozavus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šią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laiku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pradėjus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gydymą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pasiekiami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geri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Tam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itin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atidžiai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stebėti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būklę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atsiradus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įtartiniems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požymiams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simptomams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būtinai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atlikti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tyrimus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Jie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padėti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nustatyti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tikslią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diagnozę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užkirsti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kelią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skrandžio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vystymuisi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5C34BA-8403-466E-93F7-19B907065CA9}"/>
              </a:ext>
            </a:extLst>
          </p:cNvPr>
          <p:cNvSpPr/>
          <p:nvPr/>
        </p:nvSpPr>
        <p:spPr>
          <a:xfrm>
            <a:off x="241833" y="2055803"/>
            <a:ext cx="6264842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700"/>
              </a:spcBef>
              <a:spcAft>
                <a:spcPts val="2700"/>
              </a:spcAft>
            </a:pPr>
            <a:r>
              <a:rPr lang="lt-LT" sz="9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lt-LT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vėžys</a:t>
            </a:r>
            <a:r>
              <a:rPr lang="en-US" sz="11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1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navikas,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susiformuojantis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supiktybėjus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pieno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liaukų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skilties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latakėlių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ląstelėms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Tai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dažniausia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onkologinė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moterų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liga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Toms,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artimos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giminaitės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motina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sesuo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sirgo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vėžiu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susirgti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didesnė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Kiti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negimdymas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nutukimas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mažas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aktyvumas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alkoholio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kontraceptikų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94AFB6-3072-4DFD-96F2-37C8B3D2783B}"/>
              </a:ext>
            </a:extLst>
          </p:cNvPr>
          <p:cNvSpPr/>
          <p:nvPr/>
        </p:nvSpPr>
        <p:spPr>
          <a:xfrm>
            <a:off x="1659754" y="2771765"/>
            <a:ext cx="3429000" cy="32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950"/>
              </a:lnSpc>
              <a:spcBef>
                <a:spcPts val="2700"/>
              </a:spcBef>
              <a:spcAft>
                <a:spcPts val="2700"/>
              </a:spcAft>
            </a:pP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t-LT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Į</a:t>
            </a:r>
            <a:r>
              <a:rPr lang="en-US" sz="1100" b="1" kern="100" dirty="0" err="1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spėjamieji</a:t>
            </a:r>
            <a:r>
              <a:rPr lang="en-US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b="1" kern="100" dirty="0" err="1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krūties</a:t>
            </a:r>
            <a:r>
              <a:rPr lang="en-US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b="1" kern="100" dirty="0" err="1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vėžio</a:t>
            </a:r>
            <a:r>
              <a:rPr lang="en-US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b="1" kern="100" dirty="0" err="1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požymiai</a:t>
            </a:r>
            <a:r>
              <a:rPr lang="en-US" sz="1100" b="1" kern="100" dirty="0">
                <a:solidFill>
                  <a:srgbClr val="222222"/>
                </a:solidFill>
                <a:latin typeface="Montserrat"/>
                <a:ea typeface="Calibri" panose="020F0502020204030204" pitchFamily="34" charset="0"/>
                <a:cs typeface="Arial" panose="020B0604020202020204" pitchFamily="34" charset="0"/>
              </a:rPr>
              <a:t> :</a:t>
            </a:r>
            <a:endParaRPr lang="lt-LT" sz="11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94804C-7095-408F-9091-EFF5F4D5F9FD}"/>
              </a:ext>
            </a:extLst>
          </p:cNvPr>
          <p:cNvSpPr/>
          <p:nvPr/>
        </p:nvSpPr>
        <p:spPr>
          <a:xfrm>
            <a:off x="241833" y="2948296"/>
            <a:ext cx="1931939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guzelis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pažastyje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16965-EE78-4511-AA1E-F704D1F6452B}"/>
              </a:ext>
            </a:extLst>
          </p:cNvPr>
          <p:cNvSpPr/>
          <p:nvPr/>
        </p:nvSpPr>
        <p:spPr>
          <a:xfrm>
            <a:off x="241833" y="3175382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dalies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sustorėjimas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patinimas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0AB0A0-57C1-4FED-8D9E-7C07952A9DBE}"/>
              </a:ext>
            </a:extLst>
          </p:cNvPr>
          <p:cNvSpPr/>
          <p:nvPr/>
        </p:nvSpPr>
        <p:spPr>
          <a:xfrm>
            <a:off x="241833" y="3427819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odos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paraudimas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pleiskanojimas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srityje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2DD836-0A2C-444F-B654-31103B6A28B5}"/>
              </a:ext>
            </a:extLst>
          </p:cNvPr>
          <p:cNvSpPr/>
          <p:nvPr/>
        </p:nvSpPr>
        <p:spPr>
          <a:xfrm>
            <a:off x="241833" y="3680256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išskyros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spenelių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kraujingos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5BD380-223D-4D95-9EC4-31345F7E6960}"/>
              </a:ext>
            </a:extLst>
          </p:cNvPr>
          <p:cNvSpPr/>
          <p:nvPr/>
        </p:nvSpPr>
        <p:spPr>
          <a:xfrm>
            <a:off x="241833" y="3932693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skausmas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bet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kurioje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krūties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srityje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DE21CA-DF66-4BD8-B71E-346E8AD7DC0C}"/>
              </a:ext>
            </a:extLst>
          </p:cNvPr>
          <p:cNvSpPr/>
          <p:nvPr/>
        </p:nvSpPr>
        <p:spPr>
          <a:xfrm>
            <a:off x="360342" y="4526977"/>
            <a:ext cx="61463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2700"/>
              </a:spcBef>
              <a:spcAft>
                <a:spcPts val="2700"/>
              </a:spcAft>
            </a:pP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Kai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kuriuos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krūtų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vėžio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rizikos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veiksnius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pašalinti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veiksniai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100" b="1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1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21D904-7E3A-4643-B4A3-8E6205CECE72}"/>
              </a:ext>
            </a:extLst>
          </p:cNvPr>
          <p:cNvSpPr/>
          <p:nvPr/>
        </p:nvSpPr>
        <p:spPr>
          <a:xfrm>
            <a:off x="241833" y="4975089"/>
            <a:ext cx="3429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spcBef>
                <a:spcPts val="1050"/>
              </a:spcBef>
              <a:spcAft>
                <a:spcPts val="1050"/>
              </a:spcAft>
              <a:buFont typeface="Symbol" panose="05050102010706020507" pitchFamily="18" charset="2"/>
              <a:buChar char=""/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Nepakankamas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aktyvumas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9446F8-7E3A-4626-B204-39C718EF6936}"/>
              </a:ext>
            </a:extLst>
          </p:cNvPr>
          <p:cNvSpPr/>
          <p:nvPr/>
        </p:nvSpPr>
        <p:spPr>
          <a:xfrm>
            <a:off x="241833" y="5116266"/>
            <a:ext cx="1778051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Font typeface="Symbol" panose="05050102010706020507" pitchFamily="18" charset="2"/>
              <a:buChar char=""/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Antsvoris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nutukimas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EB2DEA-BD15-428A-949D-AB63FEB0CEC7}"/>
              </a:ext>
            </a:extLst>
          </p:cNvPr>
          <p:cNvSpPr/>
          <p:nvPr/>
        </p:nvSpPr>
        <p:spPr>
          <a:xfrm>
            <a:off x="241833" y="5348371"/>
            <a:ext cx="1577676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Font typeface="Symbol" panose="05050102010706020507" pitchFamily="18" charset="2"/>
              <a:buChar char=""/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Hormonų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  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4D3D95-A7BF-407F-8CBC-D8C27E4C70C9}"/>
              </a:ext>
            </a:extLst>
          </p:cNvPr>
          <p:cNvSpPr/>
          <p:nvPr/>
        </p:nvSpPr>
        <p:spPr>
          <a:xfrm>
            <a:off x="241833" y="5572594"/>
            <a:ext cx="1550424" cy="315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Font typeface="Symbol" panose="05050102010706020507" pitchFamily="18" charset="2"/>
              <a:buChar char=""/>
            </a:pP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Alkoholio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vartojimas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AAE039-05BD-4D21-ABCC-D0F4AE3361BB}"/>
              </a:ext>
            </a:extLst>
          </p:cNvPr>
          <p:cNvSpPr/>
          <p:nvPr/>
        </p:nvSpPr>
        <p:spPr>
          <a:xfrm>
            <a:off x="241833" y="5825743"/>
            <a:ext cx="3429000" cy="31515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ts val="1950"/>
              </a:lnSpc>
              <a:spcBef>
                <a:spcPts val="1050"/>
              </a:spcBef>
              <a:spcAft>
                <a:spcPts val="1050"/>
              </a:spcAft>
              <a:buFont typeface="Symbol" panose="05050102010706020507" pitchFamily="18" charset="2"/>
              <a:buChar char=""/>
            </a:pPr>
            <a:r>
              <a:rPr lang="en-US" sz="900" i="1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Rūkymas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ypač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jei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pradėta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rūkyti</a:t>
            </a:r>
            <a:r>
              <a:rPr lang="en-US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kern="0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paauglystėje</a:t>
            </a:r>
            <a:r>
              <a:rPr lang="lt-LT" sz="900" kern="0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900" kern="1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F615FD-7758-4074-AFCE-AB087F10D1FF}"/>
              </a:ext>
            </a:extLst>
          </p:cNvPr>
          <p:cNvSpPr/>
          <p:nvPr/>
        </p:nvSpPr>
        <p:spPr>
          <a:xfrm>
            <a:off x="241833" y="6428764"/>
            <a:ext cx="626484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Tinkama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vėžio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prevencija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gali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padėti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sumažinti</a:t>
            </a:r>
            <a:r>
              <a:rPr lang="lt-LT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onkologinių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ligų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riziką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.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Laiku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pastebėjus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ankstyvuosius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ligos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simptomus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,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galima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žymiai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pagerinti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gydymo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rezultatus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.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Reikėtų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neignoruoti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nerimą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keliančių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simptomų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.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Kartais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laiku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atliktas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tyrimas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gali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padėti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išgelbėti</a:t>
            </a:r>
            <a:r>
              <a:rPr lang="lt-LT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mūsų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 </a:t>
            </a:r>
            <a:r>
              <a:rPr lang="en-US" sz="900" b="1" dirty="0" err="1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gyvybę</a:t>
            </a:r>
            <a:r>
              <a:rPr lang="en-US" sz="900" b="1" dirty="0">
                <a:solidFill>
                  <a:srgbClr val="222222"/>
                </a:solidFill>
                <a:latin typeface="Montserrat"/>
                <a:ea typeface="Times New Roman" panose="02020603050405020304" pitchFamily="18" charset="0"/>
              </a:rPr>
              <a:t>. </a:t>
            </a:r>
            <a:endParaRPr lang="lt-LT" sz="9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3" name="Paveikslėlis 1916276865">
            <a:extLst>
              <a:ext uri="{FF2B5EF4-FFF2-40B4-BE49-F238E27FC236}">
                <a16:creationId xmlns:a16="http://schemas.microsoft.com/office/drawing/2014/main" id="{BADD607D-3654-49A0-88B2-8CDE63FE94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375" y="8576772"/>
            <a:ext cx="1155700" cy="107569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5C5A147-1858-4365-8614-562A6635B0A0}"/>
              </a:ext>
            </a:extLst>
          </p:cNvPr>
          <p:cNvSpPr/>
          <p:nvPr/>
        </p:nvSpPr>
        <p:spPr>
          <a:xfrm>
            <a:off x="1207802" y="9478283"/>
            <a:ext cx="5008075" cy="233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visuomenės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specialistė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Rita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remiantis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SMLPC </a:t>
            </a:r>
            <a:r>
              <a:rPr lang="en-US" sz="9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medžiaga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1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1006</Words>
  <Application>Microsoft Office PowerPoint</Application>
  <PresentationFormat>A4 formatas (210x297 mm)</PresentationFormat>
  <Paragraphs>78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Symbol</vt:lpstr>
      <vt:lpstr>Times New Roman</vt:lpstr>
      <vt:lpstr>Office Theme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Rita Kleinauskiene</dc:creator>
  <cp:lastModifiedBy>Sveikatos-biuras Sveikatos-biuras</cp:lastModifiedBy>
  <cp:revision>18</cp:revision>
  <dcterms:created xsi:type="dcterms:W3CDTF">2024-06-12T17:53:47Z</dcterms:created>
  <dcterms:modified xsi:type="dcterms:W3CDTF">2024-06-13T13:50:09Z</dcterms:modified>
</cp:coreProperties>
</file>