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8" d="100"/>
          <a:sy n="78" d="100"/>
        </p:scale>
        <p:origin x="1500" y="-20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lt-LT"/>
              <a:t>Spustelėję redaguokite stilių</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F823170A-A7F9-4F58-9FE4-49A35F99D760}"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5B93E5-F337-4944-8CDA-53D85A89EA25}" type="slidenum">
              <a:rPr lang="en-US" smtClean="0"/>
              <a:t>‹#›</a:t>
            </a:fld>
            <a:endParaRPr lang="en-US"/>
          </a:p>
        </p:txBody>
      </p:sp>
    </p:spTree>
    <p:extLst>
      <p:ext uri="{BB962C8B-B14F-4D97-AF65-F5344CB8AC3E}">
        <p14:creationId xmlns:p14="http://schemas.microsoft.com/office/powerpoint/2010/main" val="256287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F823170A-A7F9-4F58-9FE4-49A35F99D760}"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5B93E5-F337-4944-8CDA-53D85A89EA25}" type="slidenum">
              <a:rPr lang="en-US" smtClean="0"/>
              <a:t>‹#›</a:t>
            </a:fld>
            <a:endParaRPr lang="en-US"/>
          </a:p>
        </p:txBody>
      </p:sp>
    </p:spTree>
    <p:extLst>
      <p:ext uri="{BB962C8B-B14F-4D97-AF65-F5344CB8AC3E}">
        <p14:creationId xmlns:p14="http://schemas.microsoft.com/office/powerpoint/2010/main" val="760046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lt-LT"/>
              <a:t>Spustelėję redaguokite stilių</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F823170A-A7F9-4F58-9FE4-49A35F99D760}"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5B93E5-F337-4944-8CDA-53D85A89EA25}" type="slidenum">
              <a:rPr lang="en-US" smtClean="0"/>
              <a:t>‹#›</a:t>
            </a:fld>
            <a:endParaRPr lang="en-US"/>
          </a:p>
        </p:txBody>
      </p:sp>
    </p:spTree>
    <p:extLst>
      <p:ext uri="{BB962C8B-B14F-4D97-AF65-F5344CB8AC3E}">
        <p14:creationId xmlns:p14="http://schemas.microsoft.com/office/powerpoint/2010/main" val="3677970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F823170A-A7F9-4F58-9FE4-49A35F99D760}"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5B93E5-F337-4944-8CDA-53D85A89EA25}" type="slidenum">
              <a:rPr lang="en-US" smtClean="0"/>
              <a:t>‹#›</a:t>
            </a:fld>
            <a:endParaRPr lang="en-US"/>
          </a:p>
        </p:txBody>
      </p:sp>
    </p:spTree>
    <p:extLst>
      <p:ext uri="{BB962C8B-B14F-4D97-AF65-F5344CB8AC3E}">
        <p14:creationId xmlns:p14="http://schemas.microsoft.com/office/powerpoint/2010/main" val="3924073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lt-LT"/>
              <a:t>Spustelėję redaguokite stilių</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4" name="Content Placeholder 3"/>
          <p:cNvSpPr>
            <a:spLocks noGrp="1"/>
          </p:cNvSpPr>
          <p:nvPr>
            <p:ph sz="half" idx="2"/>
          </p:nvPr>
        </p:nvSpPr>
        <p:spPr>
          <a:xfrm>
            <a:off x="472381" y="3618442"/>
            <a:ext cx="2901255"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3471863" y="3618442"/>
            <a:ext cx="2915543"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F823170A-A7F9-4F58-9FE4-49A35F99D760}" type="datetimeFigureOut">
              <a:rPr lang="en-US" smtClean="0"/>
              <a:t>4/25/2024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5B93E5-F337-4944-8CDA-53D85A89EA25}" type="slidenum">
              <a:rPr lang="en-US" smtClean="0"/>
              <a:t>‹#›</a:t>
            </a:fld>
            <a:endParaRPr lang="en-US"/>
          </a:p>
        </p:txBody>
      </p:sp>
    </p:spTree>
    <p:extLst>
      <p:ext uri="{BB962C8B-B14F-4D97-AF65-F5344CB8AC3E}">
        <p14:creationId xmlns:p14="http://schemas.microsoft.com/office/powerpoint/2010/main" val="2196654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F823170A-A7F9-4F58-9FE4-49A35F99D760}" type="datetimeFigureOut">
              <a:rPr lang="en-US" smtClean="0"/>
              <a:t>4/25/2024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5B93E5-F337-4944-8CDA-53D85A89EA25}" type="slidenum">
              <a:rPr lang="en-US" smtClean="0"/>
              <a:t>‹#›</a:t>
            </a:fld>
            <a:endParaRPr lang="en-US"/>
          </a:p>
        </p:txBody>
      </p:sp>
    </p:spTree>
    <p:extLst>
      <p:ext uri="{BB962C8B-B14F-4D97-AF65-F5344CB8AC3E}">
        <p14:creationId xmlns:p14="http://schemas.microsoft.com/office/powerpoint/2010/main" val="894745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23170A-A7F9-4F58-9FE4-49A35F99D760}" type="datetimeFigureOut">
              <a:rPr lang="en-US" smtClean="0"/>
              <a:t>4/25/2024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5B93E5-F337-4944-8CDA-53D85A89EA25}" type="slidenum">
              <a:rPr lang="en-US" smtClean="0"/>
              <a:t>‹#›</a:t>
            </a:fld>
            <a:endParaRPr lang="en-US"/>
          </a:p>
        </p:txBody>
      </p:sp>
    </p:spTree>
    <p:extLst>
      <p:ext uri="{BB962C8B-B14F-4D97-AF65-F5344CB8AC3E}">
        <p14:creationId xmlns:p14="http://schemas.microsoft.com/office/powerpoint/2010/main" val="1703042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lt-LT"/>
              <a:t>Spustelėję redaguokite stilių</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F823170A-A7F9-4F58-9FE4-49A35F99D760}"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5B93E5-F337-4944-8CDA-53D85A89EA25}" type="slidenum">
              <a:rPr lang="en-US" smtClean="0"/>
              <a:t>‹#›</a:t>
            </a:fld>
            <a:endParaRPr lang="en-US"/>
          </a:p>
        </p:txBody>
      </p:sp>
    </p:spTree>
    <p:extLst>
      <p:ext uri="{BB962C8B-B14F-4D97-AF65-F5344CB8AC3E}">
        <p14:creationId xmlns:p14="http://schemas.microsoft.com/office/powerpoint/2010/main" val="4258707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lt-LT"/>
              <a:t>Spustelėję redaguokite stilių</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F823170A-A7F9-4F58-9FE4-49A35F99D760}" type="datetimeFigureOut">
              <a:rPr lang="en-US" smtClean="0"/>
              <a:t>4/25/2024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5B93E5-F337-4944-8CDA-53D85A89EA25}" type="slidenum">
              <a:rPr lang="en-US" smtClean="0"/>
              <a:t>‹#›</a:t>
            </a:fld>
            <a:endParaRPr lang="en-US"/>
          </a:p>
        </p:txBody>
      </p:sp>
    </p:spTree>
    <p:extLst>
      <p:ext uri="{BB962C8B-B14F-4D97-AF65-F5344CB8AC3E}">
        <p14:creationId xmlns:p14="http://schemas.microsoft.com/office/powerpoint/2010/main" val="3723950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F823170A-A7F9-4F58-9FE4-49A35F99D760}"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5B93E5-F337-4944-8CDA-53D85A89EA25}" type="slidenum">
              <a:rPr lang="en-US" smtClean="0"/>
              <a:t>‹#›</a:t>
            </a:fld>
            <a:endParaRPr lang="en-US"/>
          </a:p>
        </p:txBody>
      </p:sp>
    </p:spTree>
    <p:extLst>
      <p:ext uri="{BB962C8B-B14F-4D97-AF65-F5344CB8AC3E}">
        <p14:creationId xmlns:p14="http://schemas.microsoft.com/office/powerpoint/2010/main" val="2886917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F823170A-A7F9-4F58-9FE4-49A35F99D760}" type="datetimeFigureOut">
              <a:rPr lang="en-US" smtClean="0"/>
              <a:t>4/25/2024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5B93E5-F337-4944-8CDA-53D85A89EA25}" type="slidenum">
              <a:rPr lang="en-US" smtClean="0"/>
              <a:t>‹#›</a:t>
            </a:fld>
            <a:endParaRPr lang="en-US"/>
          </a:p>
        </p:txBody>
      </p:sp>
    </p:spTree>
    <p:extLst>
      <p:ext uri="{BB962C8B-B14F-4D97-AF65-F5344CB8AC3E}">
        <p14:creationId xmlns:p14="http://schemas.microsoft.com/office/powerpoint/2010/main" val="140565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823170A-A7F9-4F58-9FE4-49A35F99D760}" type="datetimeFigureOut">
              <a:rPr lang="en-US" smtClean="0"/>
              <a:t>4/25/2024</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DB5B93E5-F337-4944-8CDA-53D85A89EA25}" type="slidenum">
              <a:rPr lang="en-US" smtClean="0"/>
              <a:t>‹#›</a:t>
            </a:fld>
            <a:endParaRPr lang="en-US"/>
          </a:p>
        </p:txBody>
      </p:sp>
    </p:spTree>
    <p:extLst>
      <p:ext uri="{BB962C8B-B14F-4D97-AF65-F5344CB8AC3E}">
        <p14:creationId xmlns:p14="http://schemas.microsoft.com/office/powerpoint/2010/main" val="12758957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rita.kleinauskiene@sveikatos-biuras.lt"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AFB62-4C43-4EC2-99DB-BABAA9C546F0}"/>
              </a:ext>
            </a:extLst>
          </p:cNvPr>
          <p:cNvSpPr>
            <a:spLocks noGrp="1"/>
          </p:cNvSpPr>
          <p:nvPr>
            <p:ph type="ctrTitle"/>
          </p:nvPr>
        </p:nvSpPr>
        <p:spPr>
          <a:xfrm>
            <a:off x="0" y="164981"/>
            <a:ext cx="6393976" cy="228712"/>
          </a:xfrm>
        </p:spPr>
        <p:txBody>
          <a:bodyPr>
            <a:normAutofit fontScale="90000"/>
          </a:bodyPr>
          <a:lstStyle/>
          <a:p>
            <a:r>
              <a:rPr lang="lt-LT" sz="2000" b="1" dirty="0"/>
              <a:t>Tymai – pavojai ir prevencija</a:t>
            </a:r>
          </a:p>
        </p:txBody>
      </p:sp>
      <p:sp>
        <p:nvSpPr>
          <p:cNvPr id="7" name="TextBox 6">
            <a:extLst>
              <a:ext uri="{FF2B5EF4-FFF2-40B4-BE49-F238E27FC236}">
                <a16:creationId xmlns:a16="http://schemas.microsoft.com/office/drawing/2014/main" id="{02160B45-F64D-4A15-BAF4-192A79953A5A}"/>
              </a:ext>
            </a:extLst>
          </p:cNvPr>
          <p:cNvSpPr txBox="1"/>
          <p:nvPr/>
        </p:nvSpPr>
        <p:spPr>
          <a:xfrm>
            <a:off x="399197" y="1848297"/>
            <a:ext cx="6305264" cy="507831"/>
          </a:xfrm>
          <a:prstGeom prst="rect">
            <a:avLst/>
          </a:prstGeom>
          <a:noFill/>
        </p:spPr>
        <p:txBody>
          <a:bodyPr wrap="square" rtlCol="0">
            <a:spAutoFit/>
          </a:bodyPr>
          <a:lstStyle/>
          <a:p>
            <a:r>
              <a:rPr lang="lt-LT" sz="900" b="1" dirty="0">
                <a:latin typeface="Arial" panose="020B0604020202020204" pitchFamily="34" charset="0"/>
                <a:cs typeface="Arial" panose="020B0604020202020204" pitchFamily="34" charset="0"/>
              </a:rPr>
              <a:t>Tymai </a:t>
            </a:r>
            <a:r>
              <a:rPr lang="lt-LT" sz="900" dirty="0">
                <a:latin typeface="Arial" panose="020B0604020202020204" pitchFamily="34" charset="0"/>
                <a:cs typeface="Arial" panose="020B0604020202020204" pitchFamily="34" charset="0"/>
              </a:rPr>
              <a:t>yra ūmi, itin užkrečiama virusinė infekcija, plintanti oro lašeliniu būdu, per kvėpavimo takų išskyromis užterštas rankas ar kitus aplinkos daiktus. Tymai laikomi viena pagrindinių vaikų infekcinių ligų.</a:t>
            </a:r>
          </a:p>
          <a:p>
            <a:endParaRPr lang="lt-LT" sz="9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338AD548-C65F-4B18-9B3C-1FD1EEFBBE44}"/>
              </a:ext>
            </a:extLst>
          </p:cNvPr>
          <p:cNvSpPr/>
          <p:nvPr/>
        </p:nvSpPr>
        <p:spPr>
          <a:xfrm>
            <a:off x="399197" y="2216143"/>
            <a:ext cx="6305264" cy="677621"/>
          </a:xfrm>
          <a:prstGeom prst="rect">
            <a:avLst/>
          </a:prstGeom>
        </p:spPr>
        <p:txBody>
          <a:bodyPr wrap="square">
            <a:spAutoFit/>
          </a:bodyPr>
          <a:lstStyle/>
          <a:p>
            <a:pPr>
              <a:lnSpc>
                <a:spcPct val="107000"/>
              </a:lnSpc>
              <a:spcAft>
                <a:spcPts val="0"/>
              </a:spcAft>
            </a:pPr>
            <a:r>
              <a:rPr lang="lt-LT" sz="900" b="1" kern="0" dirty="0">
                <a:solidFill>
                  <a:srgbClr val="000000"/>
                </a:solidFill>
                <a:latin typeface="Arial" panose="020B0604020202020204" pitchFamily="34" charset="0"/>
                <a:ea typeface="Times New Roman" panose="02020603050405020304" pitchFamily="18" charset="0"/>
                <a:cs typeface="Arial" panose="020B0604020202020204" pitchFamily="34" charset="0"/>
              </a:rPr>
              <a:t>Klinikiniai simptomai</a:t>
            </a: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 –  susirgimo tymais pradžioje (</a:t>
            </a:r>
            <a:r>
              <a:rPr lang="lt-LT" sz="900" kern="0" dirty="0" err="1">
                <a:solidFill>
                  <a:srgbClr val="000000"/>
                </a:solidFill>
                <a:latin typeface="Arial" panose="020B0604020202020204" pitchFamily="34" charset="0"/>
                <a:ea typeface="Times New Roman" panose="02020603050405020304" pitchFamily="18" charset="0"/>
                <a:cs typeface="Arial" panose="020B0604020202020204" pitchFamily="34" charset="0"/>
              </a:rPr>
              <a:t>prodrominiu</a:t>
            </a: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 laikotarpiu), dažniausia pasireiškia karščiavimu, vėliau – konjunktyvitu, sloga, kosuliu, atsiranda </a:t>
            </a:r>
            <a:r>
              <a:rPr lang="lt-LT" sz="900" kern="0" dirty="0" err="1">
                <a:solidFill>
                  <a:srgbClr val="000000"/>
                </a:solidFill>
                <a:latin typeface="Arial" panose="020B0604020202020204" pitchFamily="34" charset="0"/>
                <a:ea typeface="Times New Roman" panose="02020603050405020304" pitchFamily="18" charset="0"/>
                <a:cs typeface="Arial" panose="020B0604020202020204" pitchFamily="34" charset="0"/>
              </a:rPr>
              <a:t>Kopliko</a:t>
            </a: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 dėmės. Charakteringas </a:t>
            </a:r>
            <a:r>
              <a:rPr lang="lt-LT" sz="900" kern="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makulopapulinis</a:t>
            </a: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 bėrimas, kuris neniežti. Bėrimas paprastai pasireiškia 3–4 ligos dieną, prasideda veido srityje, už ausų, vėliau išplinta į kitas kūno vietas; bėrimas išlieka 4–7 dienas.</a:t>
            </a:r>
            <a:endParaRPr lang="lt-LT" sz="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02150496-9077-4B67-9318-AAD12F2759BB}"/>
              </a:ext>
            </a:extLst>
          </p:cNvPr>
          <p:cNvSpPr/>
          <p:nvPr/>
        </p:nvSpPr>
        <p:spPr>
          <a:xfrm>
            <a:off x="399197" y="2893764"/>
            <a:ext cx="6305264" cy="233077"/>
          </a:xfrm>
          <a:prstGeom prst="rect">
            <a:avLst/>
          </a:prstGeom>
        </p:spPr>
        <p:txBody>
          <a:bodyPr wrap="square">
            <a:spAutoFit/>
          </a:bodyPr>
          <a:lstStyle/>
          <a:p>
            <a:pPr>
              <a:lnSpc>
                <a:spcPct val="107000"/>
              </a:lnSpc>
              <a:spcAft>
                <a:spcPts val="0"/>
              </a:spcAft>
            </a:pP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Inkubacijos laikotarpis – apie 10 dienų (gali svyruoti nuo 7 iki 21 dienos).</a:t>
            </a:r>
            <a:endParaRPr lang="lt-LT" sz="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329A52AA-34CD-4FA7-8912-C464269D9887}"/>
              </a:ext>
            </a:extLst>
          </p:cNvPr>
          <p:cNvSpPr/>
          <p:nvPr/>
        </p:nvSpPr>
        <p:spPr>
          <a:xfrm>
            <a:off x="399197" y="3126841"/>
            <a:ext cx="6305264" cy="529440"/>
          </a:xfrm>
          <a:prstGeom prst="rect">
            <a:avLst/>
          </a:prstGeom>
        </p:spPr>
        <p:txBody>
          <a:bodyPr wrap="square">
            <a:spAutoFit/>
          </a:bodyPr>
          <a:lstStyle/>
          <a:p>
            <a:pPr>
              <a:lnSpc>
                <a:spcPct val="107000"/>
              </a:lnSpc>
              <a:spcAft>
                <a:spcPts val="0"/>
              </a:spcAft>
            </a:pP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Sąlytis tarp žmonių trunkantis ilgiau nei 15min. yra pakankamas, kad įvyktų imlaus asmens užsikrėtimas, jeigu </a:t>
            </a:r>
            <a:r>
              <a:rPr lang="lt-LT" sz="900" kern="0" dirty="0" err="1">
                <a:solidFill>
                  <a:srgbClr val="000000"/>
                </a:solidFill>
                <a:latin typeface="Arial" panose="020B0604020202020204" pitchFamily="34" charset="0"/>
                <a:ea typeface="Times New Roman" panose="02020603050405020304" pitchFamily="18" charset="0"/>
                <a:cs typeface="Arial" panose="020B0604020202020204" pitchFamily="34" charset="0"/>
              </a:rPr>
              <a:t>bendraujdama</a:t>
            </a: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 veidas į veidą, arba būnama toje pačioje patalpoje.</a:t>
            </a:r>
            <a:endParaRPr lang="lt-LT" sz="9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lt-LT" sz="9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86248B1-052E-4C10-823A-30C7637D948A}"/>
              </a:ext>
            </a:extLst>
          </p:cNvPr>
          <p:cNvSpPr/>
          <p:nvPr/>
        </p:nvSpPr>
        <p:spPr>
          <a:xfrm>
            <a:off x="399197" y="3530787"/>
            <a:ext cx="6206982" cy="973985"/>
          </a:xfrm>
          <a:prstGeom prst="rect">
            <a:avLst/>
          </a:prstGeom>
        </p:spPr>
        <p:txBody>
          <a:bodyPr wrap="square">
            <a:spAutoFit/>
          </a:bodyPr>
          <a:lstStyle/>
          <a:p>
            <a:pPr>
              <a:lnSpc>
                <a:spcPct val="107000"/>
              </a:lnSpc>
              <a:spcAft>
                <a:spcPts val="0"/>
              </a:spcAft>
            </a:pPr>
            <a:r>
              <a:rPr lang="lt-LT" sz="900" b="1" kern="0" dirty="0">
                <a:solidFill>
                  <a:srgbClr val="000000"/>
                </a:solidFill>
                <a:latin typeface="Arial" panose="020B0604020202020204" pitchFamily="34" charset="0"/>
                <a:ea typeface="Times New Roman" panose="02020603050405020304" pitchFamily="18" charset="0"/>
                <a:cs typeface="Arial" panose="020B0604020202020204" pitchFamily="34" charset="0"/>
              </a:rPr>
              <a:t>Tymai pavojingi, nes:</a:t>
            </a:r>
            <a:endParaRPr lang="lt-LT" sz="800" b="1"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gali lengvai išplisti visuomenėje;</a:t>
            </a:r>
            <a:endParaRPr lang="lt-LT" sz="8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sergantysis gali užkrėsti kitus asmenis 4 dienas iki bėrimo atsiradimo ir 4 dienas po bėrimo;</a:t>
            </a:r>
            <a:endParaRPr lang="lt-LT" sz="8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ligonio būklei palengvinti gali būti taikomas tik simptominis gydymas;</a:t>
            </a:r>
            <a:endParaRPr lang="lt-LT" sz="8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galimos komplikacijos (plaučių uždegimas, vidurinės ausies uždegimas, encefalitas ir kt.);</a:t>
            </a:r>
            <a:endParaRPr lang="lt-LT" sz="8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gali iššaukti priešlaikinį gimdymą ir kitas komplikacijas nėščiosioms.</a:t>
            </a:r>
            <a:endParaRPr lang="lt-LT" sz="8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594C1B24-C684-4495-B65D-CC2C8CAB3FD2}"/>
              </a:ext>
            </a:extLst>
          </p:cNvPr>
          <p:cNvSpPr/>
          <p:nvPr/>
        </p:nvSpPr>
        <p:spPr>
          <a:xfrm>
            <a:off x="399197" y="4502367"/>
            <a:ext cx="6305264" cy="381258"/>
          </a:xfrm>
          <a:prstGeom prst="rect">
            <a:avLst/>
          </a:prstGeom>
        </p:spPr>
        <p:txBody>
          <a:bodyPr wrap="square">
            <a:spAutoFit/>
          </a:bodyPr>
          <a:lstStyle/>
          <a:p>
            <a:pPr>
              <a:lnSpc>
                <a:spcPct val="107000"/>
              </a:lnSpc>
              <a:spcAft>
                <a:spcPts val="0"/>
              </a:spcAft>
            </a:pP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Susirgimų tymais statistika Lietuvoje 2024metais sausio-kovo mėnesiais regionuose: </a:t>
            </a:r>
            <a:endParaRPr lang="lt-LT" sz="9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Šiaulių - 2, Telšių-3, Vilniaus-3, Klaipėdos- 5, Kauno-7.</a:t>
            </a:r>
            <a:endParaRPr lang="lt-LT" sz="9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ACECE39D-AECF-4C85-A1E0-66B03D321231}"/>
              </a:ext>
            </a:extLst>
          </p:cNvPr>
          <p:cNvSpPr/>
          <p:nvPr/>
        </p:nvSpPr>
        <p:spPr>
          <a:xfrm>
            <a:off x="399197" y="4718089"/>
            <a:ext cx="5975350" cy="379015"/>
          </a:xfrm>
          <a:prstGeom prst="rect">
            <a:avLst/>
          </a:prstGeom>
        </p:spPr>
        <p:txBody>
          <a:bodyPr wrap="square">
            <a:spAutoFit/>
          </a:bodyPr>
          <a:lstStyle/>
          <a:p>
            <a:pPr>
              <a:lnSpc>
                <a:spcPct val="107000"/>
              </a:lnSpc>
              <a:spcAft>
                <a:spcPts val="0"/>
              </a:spcAft>
            </a:pP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lt-LT" sz="900" kern="100" dirty="0">
              <a:effectLst/>
              <a:latin typeface="Calibri" panose="020F0502020204030204" pitchFamily="34" charset="0"/>
              <a:ea typeface="Calibri" panose="020F0502020204030204" pitchFamily="34" charset="0"/>
              <a:cs typeface="Arial" panose="020B0604020202020204" pitchFamily="34" charset="0"/>
            </a:endParaRPr>
          </a:p>
          <a:p>
            <a:pPr>
              <a:spcAft>
                <a:spcPts val="0"/>
              </a:spcAft>
            </a:pPr>
            <a:r>
              <a:rPr lang="lt-LT" sz="900" b="1" dirty="0">
                <a:solidFill>
                  <a:srgbClr val="000000"/>
                </a:solidFill>
                <a:latin typeface="Arial" panose="020B0604020202020204" pitchFamily="34" charset="0"/>
                <a:ea typeface="Times New Roman" panose="02020603050405020304" pitchFamily="18" charset="0"/>
              </a:rPr>
              <a:t>Skiepai – pagrindinė profilaktikos priemonė.</a:t>
            </a:r>
            <a:endParaRPr lang="lt-LT" sz="900" dirty="0">
              <a:latin typeface="Times New Roman" panose="02020603050405020304" pitchFamily="18" charset="0"/>
              <a:ea typeface="Times New Roman" panose="02020603050405020304" pitchFamily="18" charset="0"/>
            </a:endParaRPr>
          </a:p>
        </p:txBody>
      </p:sp>
      <p:sp>
        <p:nvSpPr>
          <p:cNvPr id="14" name="Rectangle 13">
            <a:extLst>
              <a:ext uri="{FF2B5EF4-FFF2-40B4-BE49-F238E27FC236}">
                <a16:creationId xmlns:a16="http://schemas.microsoft.com/office/drawing/2014/main" id="{E50C16BF-1979-4E6D-80FA-4B19CDA3CB33}"/>
              </a:ext>
            </a:extLst>
          </p:cNvPr>
          <p:cNvSpPr/>
          <p:nvPr/>
        </p:nvSpPr>
        <p:spPr>
          <a:xfrm>
            <a:off x="399197" y="5031807"/>
            <a:ext cx="6305264" cy="784830"/>
          </a:xfrm>
          <a:prstGeom prst="rect">
            <a:avLst/>
          </a:prstGeom>
        </p:spPr>
        <p:txBody>
          <a:bodyPr wrap="square">
            <a:spAutoFit/>
          </a:bodyPr>
          <a:lstStyle/>
          <a:p>
            <a:pPr algn="just">
              <a:spcAft>
                <a:spcPts val="0"/>
              </a:spcAft>
            </a:pPr>
            <a:r>
              <a:rPr lang="lt-LT" sz="900" dirty="0">
                <a:solidFill>
                  <a:srgbClr val="000000"/>
                </a:solidFill>
                <a:latin typeface="Arial" panose="020B0604020202020204" pitchFamily="34" charset="0"/>
                <a:ea typeface="Times New Roman" panose="02020603050405020304" pitchFamily="18" charset="0"/>
              </a:rPr>
              <a:t>Norint sustabdyti tymus 95 proc. žmonių populiacijos turi būti pasiskiepiję. Kadangi besiskiepijančių skaičius pastaruoju metu mažėja (kai kuriuose savivaldybėse skiepijimų apimtys nesiekia 90 proc.), formuojasi imlių tymams žmonių grupės, virusas plinta, didėja rizika užsikrėsti neskiepytiems asmenims, o ypač vaikams iki vienerių metų amžiaus.</a:t>
            </a:r>
            <a:endParaRPr lang="lt-LT" sz="900" dirty="0">
              <a:latin typeface="Times New Roman" panose="02020603050405020304" pitchFamily="18" charset="0"/>
              <a:ea typeface="Times New Roman" panose="02020603050405020304" pitchFamily="18" charset="0"/>
            </a:endParaRPr>
          </a:p>
          <a:p>
            <a:pPr algn="just">
              <a:spcAft>
                <a:spcPts val="0"/>
              </a:spcAft>
            </a:pPr>
            <a:r>
              <a:rPr lang="lt-LT" sz="900" dirty="0">
                <a:solidFill>
                  <a:srgbClr val="000000"/>
                </a:solidFill>
                <a:latin typeface="Arial" panose="020B0604020202020204" pitchFamily="34" charset="0"/>
                <a:ea typeface="Times New Roman" panose="02020603050405020304" pitchFamily="18" charset="0"/>
              </a:rPr>
              <a:t>Pasiskiepijusių vaikų dalis pradėjo mažėti nuo 2009 metų. Skiepijimų apimtys 2009 m. siekė 97 proc., 2018 m. – vos 92,2 proc.</a:t>
            </a:r>
            <a:endParaRPr lang="lt-LT" sz="900" dirty="0">
              <a:latin typeface="Times New Roman" panose="02020603050405020304" pitchFamily="18" charset="0"/>
              <a:ea typeface="Times New Roman" panose="02020603050405020304" pitchFamily="18" charset="0"/>
            </a:endParaRPr>
          </a:p>
        </p:txBody>
      </p:sp>
      <p:sp>
        <p:nvSpPr>
          <p:cNvPr id="15" name="Rectangle 14">
            <a:extLst>
              <a:ext uri="{FF2B5EF4-FFF2-40B4-BE49-F238E27FC236}">
                <a16:creationId xmlns:a16="http://schemas.microsoft.com/office/drawing/2014/main" id="{2B658B10-A587-43CF-9879-1BECB1DF368C}"/>
              </a:ext>
            </a:extLst>
          </p:cNvPr>
          <p:cNvSpPr/>
          <p:nvPr/>
        </p:nvSpPr>
        <p:spPr>
          <a:xfrm>
            <a:off x="399197" y="5795402"/>
            <a:ext cx="6305264" cy="1200329"/>
          </a:xfrm>
          <a:prstGeom prst="rect">
            <a:avLst/>
          </a:prstGeom>
        </p:spPr>
        <p:txBody>
          <a:bodyPr wrap="square">
            <a:spAutoFit/>
          </a:bodyPr>
          <a:lstStyle/>
          <a:p>
            <a:pPr>
              <a:spcAft>
                <a:spcPts val="0"/>
              </a:spcAft>
            </a:pPr>
            <a:r>
              <a:rPr lang="lt-LT" sz="900" b="1" dirty="0">
                <a:solidFill>
                  <a:srgbClr val="000000"/>
                </a:solidFill>
                <a:latin typeface="Arial" panose="020B0604020202020204" pitchFamily="34" charset="0"/>
                <a:ea typeface="Times New Roman" panose="02020603050405020304" pitchFamily="18" charset="0"/>
              </a:rPr>
              <a:t>Vaikai pagal Lietuvos Respublikos profilaktinių skiepijimų kalendorių</a:t>
            </a:r>
            <a:r>
              <a:rPr lang="lt-LT" sz="900" dirty="0">
                <a:solidFill>
                  <a:srgbClr val="000000"/>
                </a:solidFill>
                <a:latin typeface="Arial" panose="020B0604020202020204" pitchFamily="34" charset="0"/>
                <a:ea typeface="Times New Roman" panose="02020603050405020304" pitchFamily="18" charset="0"/>
              </a:rPr>
              <a:t> yra skiepijami tymų, epideminio parotito, raudonukės (MMR) vakcina du kartus – pirmąja doze 15–16 mėn. amžiaus, antrąja – 6–7 metų amžiaus (nemokamai).</a:t>
            </a:r>
            <a:endParaRPr lang="lt-LT" sz="900" dirty="0">
              <a:latin typeface="Times New Roman" panose="02020603050405020304" pitchFamily="18" charset="0"/>
              <a:ea typeface="Times New Roman" panose="02020603050405020304" pitchFamily="18" charset="0"/>
            </a:endParaRPr>
          </a:p>
          <a:p>
            <a:pPr>
              <a:spcAft>
                <a:spcPts val="0"/>
              </a:spcAft>
            </a:pPr>
            <a:r>
              <a:rPr lang="lt-LT" sz="900" dirty="0">
                <a:solidFill>
                  <a:srgbClr val="000000"/>
                </a:solidFill>
                <a:latin typeface="Arial" panose="020B0604020202020204" pitchFamily="34" charset="0"/>
                <a:ea typeface="Times New Roman" panose="02020603050405020304" pitchFamily="18" charset="0"/>
              </a:rPr>
              <a:t>Nerekomenduojama atidėti vaikų skiepijimų pagal Lietuvos Respublikos vaikų profilaktinių skiepijimų kalendorių MMR vakcina, jeigu nėra pagrįstų priežasčių: (kontraindikacija skiepui arba liga).</a:t>
            </a:r>
            <a:endParaRPr lang="lt-LT" sz="900" dirty="0">
              <a:latin typeface="Times New Roman" panose="02020603050405020304" pitchFamily="18" charset="0"/>
              <a:ea typeface="Times New Roman" panose="02020603050405020304" pitchFamily="18" charset="0"/>
            </a:endParaRPr>
          </a:p>
          <a:p>
            <a:pPr>
              <a:spcAft>
                <a:spcPts val="0"/>
              </a:spcAft>
            </a:pPr>
            <a:r>
              <a:rPr lang="lt-LT" sz="900" dirty="0">
                <a:solidFill>
                  <a:srgbClr val="000000"/>
                </a:solidFill>
                <a:latin typeface="Arial" panose="020B0604020202020204" pitchFamily="34" charset="0"/>
                <a:ea typeface="Times New Roman" panose="02020603050405020304" pitchFamily="18" charset="0"/>
              </a:rPr>
              <a:t>Vaikams, kurie nebuvo paskiepyti laiku, galima sudaryti individualų skiepijimo grafiką ir juos paskiepyti.</a:t>
            </a:r>
            <a:endParaRPr lang="lt-LT" sz="900" dirty="0">
              <a:latin typeface="Times New Roman" panose="02020603050405020304" pitchFamily="18" charset="0"/>
              <a:ea typeface="Times New Roman" panose="02020603050405020304" pitchFamily="18" charset="0"/>
            </a:endParaRPr>
          </a:p>
          <a:p>
            <a:pPr>
              <a:spcAft>
                <a:spcPts val="0"/>
              </a:spcAft>
            </a:pPr>
            <a:r>
              <a:rPr lang="lt-LT" sz="900" dirty="0">
                <a:solidFill>
                  <a:srgbClr val="000000"/>
                </a:solidFill>
                <a:latin typeface="Arial" panose="020B0604020202020204" pitchFamily="34" charset="0"/>
                <a:ea typeface="Times New Roman" panose="02020603050405020304" pitchFamily="18" charset="0"/>
              </a:rPr>
              <a:t>Valstybės lėšomis skiepijami ir sąlytį su tymų atveju turėję asmenys (ne vėliau kaip per 72 val. po turėto kontakto).</a:t>
            </a:r>
            <a:endParaRPr lang="lt-LT" sz="900" dirty="0">
              <a:latin typeface="Times New Roman" panose="02020603050405020304" pitchFamily="18" charset="0"/>
              <a:ea typeface="Times New Roman" panose="02020603050405020304" pitchFamily="18" charset="0"/>
            </a:endParaRPr>
          </a:p>
          <a:p>
            <a:pPr>
              <a:spcAft>
                <a:spcPts val="0"/>
              </a:spcAft>
            </a:pPr>
            <a:r>
              <a:rPr lang="lt-LT" sz="900" b="1" dirty="0">
                <a:solidFill>
                  <a:srgbClr val="000000"/>
                </a:solidFill>
                <a:latin typeface="Arial" panose="020B0604020202020204" pitchFamily="34" charset="0"/>
                <a:ea typeface="Times New Roman" panose="02020603050405020304" pitchFamily="18" charset="0"/>
              </a:rPr>
              <a:t>Suaugusieji,</a:t>
            </a:r>
            <a:r>
              <a:rPr lang="lt-LT" sz="900" dirty="0">
                <a:solidFill>
                  <a:srgbClr val="000000"/>
                </a:solidFill>
                <a:latin typeface="Arial" panose="020B0604020202020204" pitchFamily="34" charset="0"/>
                <a:ea typeface="Times New Roman" panose="02020603050405020304" pitchFamily="18" charset="0"/>
              </a:rPr>
              <a:t> nežinantys savo skiepijimo būklės, gali kreiptis į šeimos gydytoją.</a:t>
            </a:r>
            <a:endParaRPr lang="lt-LT" sz="900" dirty="0">
              <a:latin typeface="Times New Roman" panose="02020603050405020304" pitchFamily="18" charset="0"/>
              <a:ea typeface="Times New Roman" panose="02020603050405020304" pitchFamily="18" charset="0"/>
            </a:endParaRPr>
          </a:p>
          <a:p>
            <a:pPr>
              <a:spcAft>
                <a:spcPts val="0"/>
              </a:spcAft>
            </a:pPr>
            <a:r>
              <a:rPr lang="lt-LT" sz="900" dirty="0">
                <a:solidFill>
                  <a:srgbClr val="000000"/>
                </a:solidFill>
                <a:latin typeface="Arial" panose="020B0604020202020204" pitchFamily="34" charset="0"/>
                <a:ea typeface="Times New Roman" panose="02020603050405020304" pitchFamily="18" charset="0"/>
              </a:rPr>
              <a:t> </a:t>
            </a:r>
            <a:endParaRPr lang="lt-LT" sz="900" dirty="0">
              <a:latin typeface="Times New Roman" panose="02020603050405020304" pitchFamily="18" charset="0"/>
              <a:ea typeface="Times New Roman" panose="02020603050405020304" pitchFamily="18" charset="0"/>
            </a:endParaRPr>
          </a:p>
        </p:txBody>
      </p:sp>
      <p:sp>
        <p:nvSpPr>
          <p:cNvPr id="16" name="Rectangle 15">
            <a:extLst>
              <a:ext uri="{FF2B5EF4-FFF2-40B4-BE49-F238E27FC236}">
                <a16:creationId xmlns:a16="http://schemas.microsoft.com/office/drawing/2014/main" id="{5BA28484-A0FF-4BB1-A4DD-85500CF8D5CD}"/>
              </a:ext>
            </a:extLst>
          </p:cNvPr>
          <p:cNvSpPr/>
          <p:nvPr/>
        </p:nvSpPr>
        <p:spPr>
          <a:xfrm>
            <a:off x="399197" y="6820012"/>
            <a:ext cx="6305264" cy="507831"/>
          </a:xfrm>
          <a:prstGeom prst="rect">
            <a:avLst/>
          </a:prstGeom>
        </p:spPr>
        <p:txBody>
          <a:bodyPr wrap="square">
            <a:spAutoFit/>
          </a:bodyPr>
          <a:lstStyle/>
          <a:p>
            <a:pPr algn="just">
              <a:spcAft>
                <a:spcPts val="0"/>
              </a:spcAft>
            </a:pPr>
            <a:r>
              <a:rPr lang="lt-LT" sz="900" dirty="0">
                <a:solidFill>
                  <a:srgbClr val="000000"/>
                </a:solidFill>
                <a:latin typeface="Arial" panose="020B0604020202020204" pitchFamily="34" charset="0"/>
                <a:ea typeface="Times New Roman" panose="02020603050405020304" pitchFamily="18" charset="0"/>
              </a:rPr>
              <a:t>Sąlytį su sergančiu tymais turėjusiems asmenims rekomenduojama kreiptis į savo šeimos gydytoją ir </a:t>
            </a:r>
            <a:r>
              <a:rPr lang="lt-LT" sz="900" b="1" dirty="0">
                <a:solidFill>
                  <a:srgbClr val="000000"/>
                </a:solidFill>
                <a:latin typeface="Arial" panose="020B0604020202020204" pitchFamily="34" charset="0"/>
                <a:ea typeface="Times New Roman" panose="02020603050405020304" pitchFamily="18" charset="0"/>
              </a:rPr>
              <a:t>pasiskiepyti </a:t>
            </a:r>
            <a:r>
              <a:rPr lang="lt-LT" sz="900" dirty="0">
                <a:solidFill>
                  <a:srgbClr val="000000"/>
                </a:solidFill>
                <a:latin typeface="Arial" panose="020B0604020202020204" pitchFamily="34" charset="0"/>
                <a:ea typeface="Times New Roman" panose="02020603050405020304" pitchFamily="18" charset="0"/>
              </a:rPr>
              <a:t>per 72 val. nuo kontakto. Nesuspėjus pasiskiepyti per nurodytą laikotarpį, būtina išlaukti visą inkubacinį laikotarpį (21 d.) ir pasiskiepyti, jeigu nesusergama. Suaugusieji skiepijami ta pačia MMR vakcina kaip ir vaikai.</a:t>
            </a:r>
            <a:endParaRPr lang="lt-LT" sz="900" dirty="0">
              <a:latin typeface="Times New Roman" panose="02020603050405020304" pitchFamily="18" charset="0"/>
              <a:ea typeface="Times New Roman" panose="02020603050405020304" pitchFamily="18" charset="0"/>
            </a:endParaRPr>
          </a:p>
        </p:txBody>
      </p:sp>
      <p:sp>
        <p:nvSpPr>
          <p:cNvPr id="17" name="Rectangle 16">
            <a:extLst>
              <a:ext uri="{FF2B5EF4-FFF2-40B4-BE49-F238E27FC236}">
                <a16:creationId xmlns:a16="http://schemas.microsoft.com/office/drawing/2014/main" id="{4280013F-019B-4170-9FFE-E69B69FF7D15}"/>
              </a:ext>
            </a:extLst>
          </p:cNvPr>
          <p:cNvSpPr/>
          <p:nvPr/>
        </p:nvSpPr>
        <p:spPr>
          <a:xfrm>
            <a:off x="399197" y="7366898"/>
            <a:ext cx="6206982" cy="507831"/>
          </a:xfrm>
          <a:prstGeom prst="rect">
            <a:avLst/>
          </a:prstGeom>
        </p:spPr>
        <p:txBody>
          <a:bodyPr wrap="square">
            <a:spAutoFit/>
          </a:bodyPr>
          <a:lstStyle/>
          <a:p>
            <a:pPr>
              <a:spcAft>
                <a:spcPts val="0"/>
              </a:spcAft>
            </a:pPr>
            <a:r>
              <a:rPr lang="lt-LT" sz="900" dirty="0">
                <a:solidFill>
                  <a:srgbClr val="000000"/>
                </a:solidFill>
                <a:latin typeface="Arial" panose="020B0604020202020204" pitchFamily="34" charset="0"/>
                <a:ea typeface="Times New Roman" panose="02020603050405020304" pitchFamily="18" charset="0"/>
              </a:rPr>
              <a:t>Atsiradus simptomams, panašiems į peršalimą, gripą ar tymus, rekomenduojama kreiptis į savo šeimos gydytoją.</a:t>
            </a:r>
            <a:endParaRPr lang="lt-LT" sz="900" dirty="0">
              <a:latin typeface="Times New Roman" panose="02020603050405020304" pitchFamily="18" charset="0"/>
              <a:ea typeface="Times New Roman" panose="02020603050405020304" pitchFamily="18" charset="0"/>
            </a:endParaRPr>
          </a:p>
          <a:p>
            <a:pPr>
              <a:spcAft>
                <a:spcPts val="0"/>
              </a:spcAft>
            </a:pPr>
            <a:r>
              <a:rPr lang="lt-LT" sz="900" dirty="0">
                <a:solidFill>
                  <a:srgbClr val="000000"/>
                </a:solidFill>
                <a:latin typeface="Arial" panose="020B0604020202020204" pitchFamily="34" charset="0"/>
                <a:ea typeface="Times New Roman" panose="02020603050405020304" pitchFamily="18" charset="0"/>
              </a:rPr>
              <a:t>Sergantieji tymais nuo susirgimo pradžios iki ketvirtos dienos nuo bėrimo atsiradimo turi būti izoliuojami namuose ar ligoninėje.</a:t>
            </a:r>
            <a:endParaRPr lang="lt-LT" sz="900" dirty="0">
              <a:latin typeface="Times New Roman" panose="02020603050405020304" pitchFamily="18" charset="0"/>
              <a:ea typeface="Times New Roman" panose="02020603050405020304" pitchFamily="18" charset="0"/>
            </a:endParaRPr>
          </a:p>
        </p:txBody>
      </p:sp>
      <p:sp>
        <p:nvSpPr>
          <p:cNvPr id="18" name="Rectangle 17">
            <a:extLst>
              <a:ext uri="{FF2B5EF4-FFF2-40B4-BE49-F238E27FC236}">
                <a16:creationId xmlns:a16="http://schemas.microsoft.com/office/drawing/2014/main" id="{1C11CACB-94FD-4655-A6E7-1FCB783BDB59}"/>
              </a:ext>
            </a:extLst>
          </p:cNvPr>
          <p:cNvSpPr/>
          <p:nvPr/>
        </p:nvSpPr>
        <p:spPr>
          <a:xfrm>
            <a:off x="399197" y="7823387"/>
            <a:ext cx="6305264" cy="507831"/>
          </a:xfrm>
          <a:prstGeom prst="rect">
            <a:avLst/>
          </a:prstGeom>
        </p:spPr>
        <p:txBody>
          <a:bodyPr wrap="square">
            <a:spAutoFit/>
          </a:bodyPr>
          <a:lstStyle/>
          <a:p>
            <a:pPr algn="just">
              <a:spcAft>
                <a:spcPts val="0"/>
              </a:spcAft>
            </a:pPr>
            <a:r>
              <a:rPr lang="lt-LT" sz="900" dirty="0">
                <a:solidFill>
                  <a:srgbClr val="000000"/>
                </a:solidFill>
                <a:latin typeface="Arial" panose="020B0604020202020204" pitchFamily="34" charset="0"/>
                <a:ea typeface="Times New Roman" panose="02020603050405020304" pitchFamily="18" charset="0"/>
              </a:rPr>
              <a:t>Viena vakcinos doze skiepytiems nepersirgusiems tymais asmenims rekomenduojama pasiskiepyti dar kartą. Tymų, epideminio parotito, raudonukės (MMR) vakcina yra gyva </a:t>
            </a:r>
            <a:r>
              <a:rPr lang="lt-LT" sz="900" dirty="0" err="1">
                <a:solidFill>
                  <a:srgbClr val="000000"/>
                </a:solidFill>
                <a:latin typeface="Arial" panose="020B0604020202020204" pitchFamily="34" charset="0"/>
                <a:ea typeface="Times New Roman" panose="02020603050405020304" pitchFamily="18" charset="0"/>
              </a:rPr>
              <a:t>susilpninta</a:t>
            </a:r>
            <a:r>
              <a:rPr lang="lt-LT" sz="900" dirty="0">
                <a:solidFill>
                  <a:srgbClr val="000000"/>
                </a:solidFill>
                <a:latin typeface="Arial" panose="020B0604020202020204" pitchFamily="34" charset="0"/>
                <a:ea typeface="Times New Roman" panose="02020603050405020304" pitchFamily="18" charset="0"/>
              </a:rPr>
              <a:t>, todėl nėščiosioms skiepytis šia vakcina negalima. </a:t>
            </a:r>
            <a:endParaRPr lang="lt-LT" sz="900" dirty="0">
              <a:latin typeface="Times New Roman" panose="02020603050405020304" pitchFamily="18" charset="0"/>
              <a:ea typeface="Times New Roman" panose="02020603050405020304" pitchFamily="18" charset="0"/>
            </a:endParaRPr>
          </a:p>
          <a:p>
            <a:pPr algn="just">
              <a:spcAft>
                <a:spcPts val="0"/>
              </a:spcAft>
            </a:pPr>
            <a:r>
              <a:rPr lang="lt-LT" sz="900" dirty="0">
                <a:solidFill>
                  <a:srgbClr val="000000"/>
                </a:solidFill>
                <a:latin typeface="Arial" panose="020B0604020202020204" pitchFamily="34" charset="0"/>
                <a:ea typeface="Times New Roman" panose="02020603050405020304" pitchFamily="18" charset="0"/>
              </a:rPr>
              <a:t>Po dviejų vakcinos dozių susidaro ilgalaikis imunitetas, kurio trukmė priklauso nuo organizmo savybių.</a:t>
            </a:r>
            <a:endParaRPr lang="lt-LT" sz="900" dirty="0">
              <a:latin typeface="Times New Roman" panose="02020603050405020304" pitchFamily="18" charset="0"/>
              <a:ea typeface="Times New Roman" panose="02020603050405020304" pitchFamily="18" charset="0"/>
            </a:endParaRPr>
          </a:p>
        </p:txBody>
      </p:sp>
      <p:sp>
        <p:nvSpPr>
          <p:cNvPr id="19" name="Rectangle 18">
            <a:extLst>
              <a:ext uri="{FF2B5EF4-FFF2-40B4-BE49-F238E27FC236}">
                <a16:creationId xmlns:a16="http://schemas.microsoft.com/office/drawing/2014/main" id="{5D4899FE-1BA9-4881-93BB-4D583319ED50}"/>
              </a:ext>
            </a:extLst>
          </p:cNvPr>
          <p:cNvSpPr/>
          <p:nvPr/>
        </p:nvSpPr>
        <p:spPr>
          <a:xfrm>
            <a:off x="399197" y="8275601"/>
            <a:ext cx="6206982" cy="507831"/>
          </a:xfrm>
          <a:prstGeom prst="rect">
            <a:avLst/>
          </a:prstGeom>
        </p:spPr>
        <p:txBody>
          <a:bodyPr wrap="square">
            <a:spAutoFit/>
          </a:bodyPr>
          <a:lstStyle/>
          <a:p>
            <a:pPr algn="just">
              <a:spcAft>
                <a:spcPts val="0"/>
              </a:spcAft>
            </a:pPr>
            <a:r>
              <a:rPr lang="lt-LT" sz="900" dirty="0">
                <a:solidFill>
                  <a:srgbClr val="000000"/>
                </a:solidFill>
                <a:latin typeface="Arial" panose="020B0604020202020204" pitchFamily="34" charset="0"/>
                <a:ea typeface="Times New Roman" panose="02020603050405020304" pitchFamily="18" charset="0"/>
              </a:rPr>
              <a:t>Atsiradus simptomams, panašiems į peršalimą, gripą ar tymus, rekomenduojama kreiptis į savo šeimos gydytoją.</a:t>
            </a:r>
            <a:endParaRPr lang="lt-LT" sz="900" dirty="0">
              <a:latin typeface="Times New Roman" panose="02020603050405020304" pitchFamily="18" charset="0"/>
              <a:ea typeface="Times New Roman" panose="02020603050405020304" pitchFamily="18" charset="0"/>
            </a:endParaRPr>
          </a:p>
          <a:p>
            <a:pPr algn="just">
              <a:spcAft>
                <a:spcPts val="0"/>
              </a:spcAft>
            </a:pPr>
            <a:r>
              <a:rPr lang="lt-LT" sz="900" dirty="0">
                <a:solidFill>
                  <a:srgbClr val="000000"/>
                </a:solidFill>
                <a:latin typeface="Arial" panose="020B0604020202020204" pitchFamily="34" charset="0"/>
                <a:ea typeface="Times New Roman" panose="02020603050405020304" pitchFamily="18" charset="0"/>
              </a:rPr>
              <a:t>Sergantieji tymais nuo susirgimo pradžios iki ketvirtos dienos nuo bėrimo atsiradimo turi būti izoliuojami namuose ar ligoninėje.</a:t>
            </a:r>
            <a:endParaRPr lang="lt-LT" sz="900" dirty="0">
              <a:latin typeface="Times New Roman" panose="02020603050405020304" pitchFamily="18" charset="0"/>
              <a:ea typeface="Times New Roman" panose="02020603050405020304" pitchFamily="18" charset="0"/>
            </a:endParaRPr>
          </a:p>
        </p:txBody>
      </p:sp>
      <p:sp>
        <p:nvSpPr>
          <p:cNvPr id="20" name="Rectangle 19">
            <a:extLst>
              <a:ext uri="{FF2B5EF4-FFF2-40B4-BE49-F238E27FC236}">
                <a16:creationId xmlns:a16="http://schemas.microsoft.com/office/drawing/2014/main" id="{D213050B-F319-4413-9B19-B2D3FE3A3015}"/>
              </a:ext>
            </a:extLst>
          </p:cNvPr>
          <p:cNvSpPr/>
          <p:nvPr/>
        </p:nvSpPr>
        <p:spPr>
          <a:xfrm>
            <a:off x="399197" y="8736366"/>
            <a:ext cx="6206982" cy="529440"/>
          </a:xfrm>
          <a:prstGeom prst="rect">
            <a:avLst/>
          </a:prstGeom>
        </p:spPr>
        <p:txBody>
          <a:bodyPr wrap="square">
            <a:spAutoFit/>
          </a:bodyPr>
          <a:lstStyle/>
          <a:p>
            <a:pPr>
              <a:lnSpc>
                <a:spcPct val="107000"/>
              </a:lnSpc>
              <a:spcAft>
                <a:spcPts val="0"/>
              </a:spcAft>
            </a:pPr>
            <a:r>
              <a:rPr lang="lt-LT" sz="900" b="1" kern="0" dirty="0">
                <a:solidFill>
                  <a:srgbClr val="000000"/>
                </a:solidFill>
                <a:latin typeface="Arial" panose="020B0604020202020204" pitchFamily="34" charset="0"/>
                <a:ea typeface="Times New Roman" panose="02020603050405020304" pitchFamily="18" charset="0"/>
                <a:cs typeface="Arial" panose="020B0604020202020204" pitchFamily="34" charset="0"/>
              </a:rPr>
              <a:t>Prevencija – skiepijama kombinuota tymų, epideminio parotito, raudonukės vakcina</a:t>
            </a: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 Lietuvoje nuo tymų vaikai pradėti skiepyti 1964 m</a:t>
            </a:r>
            <a:r>
              <a:rPr lang="lt-LT" sz="900" b="1" kern="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 viena vakcinos doze, 1988 m</a:t>
            </a:r>
            <a:r>
              <a:rPr lang="lt-LT" sz="900" b="1" kern="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 pridėta antroji vakcinos dozė.</a:t>
            </a:r>
            <a:endParaRPr lang="lt-LT" sz="9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lt-LT" sz="9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Didžiausia rizika susirgti – neskiepytiems, skiepytiems tik viena vakcinos doze ir nesirgusiems asmenims.</a:t>
            </a:r>
            <a:endParaRPr lang="lt-LT" sz="9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5C09B03E-D32D-4F37-8682-6DE844E50FBC}"/>
              </a:ext>
            </a:extLst>
          </p:cNvPr>
          <p:cNvSpPr/>
          <p:nvPr/>
        </p:nvSpPr>
        <p:spPr>
          <a:xfrm>
            <a:off x="399197" y="9257331"/>
            <a:ext cx="3429000" cy="369332"/>
          </a:xfrm>
          <a:prstGeom prst="rect">
            <a:avLst/>
          </a:prstGeom>
        </p:spPr>
        <p:txBody>
          <a:bodyPr>
            <a:spAutoFit/>
          </a:bodyPr>
          <a:lstStyle/>
          <a:p>
            <a:r>
              <a:rPr lang="lt-LT" sz="900" dirty="0">
                <a:solidFill>
                  <a:srgbClr val="000000"/>
                </a:solidFill>
                <a:latin typeface="Arial" panose="020B0604020202020204" pitchFamily="34" charset="0"/>
                <a:ea typeface="Times New Roman" panose="02020603050405020304" pitchFamily="18" charset="0"/>
              </a:rPr>
              <a:t>Tymai- pavojinga liga, todėl reikalauja atsakingo požiūrio į jos prevenciją ir operatyvų gydymą. </a:t>
            </a:r>
            <a:endParaRPr lang="lt-LT" sz="900" dirty="0">
              <a:latin typeface="Times New Roman" panose="02020603050405020304" pitchFamily="18" charset="0"/>
              <a:ea typeface="Times New Roman" panose="02020603050405020304" pitchFamily="18" charset="0"/>
            </a:endParaRPr>
          </a:p>
        </p:txBody>
      </p:sp>
      <p:sp>
        <p:nvSpPr>
          <p:cNvPr id="22" name="Rectangle 21">
            <a:extLst>
              <a:ext uri="{FF2B5EF4-FFF2-40B4-BE49-F238E27FC236}">
                <a16:creationId xmlns:a16="http://schemas.microsoft.com/office/drawing/2014/main" id="{6183E354-A963-43B4-90C1-56F2ECB24B89}"/>
              </a:ext>
            </a:extLst>
          </p:cNvPr>
          <p:cNvSpPr/>
          <p:nvPr/>
        </p:nvSpPr>
        <p:spPr>
          <a:xfrm>
            <a:off x="726583" y="9687884"/>
            <a:ext cx="6067282" cy="200055"/>
          </a:xfrm>
          <a:prstGeom prst="rect">
            <a:avLst/>
          </a:prstGeom>
        </p:spPr>
        <p:txBody>
          <a:bodyPr wrap="square">
            <a:spAutoFit/>
          </a:bodyPr>
          <a:lstStyle/>
          <a:p>
            <a:r>
              <a:rPr lang="lt-LT" sz="700" dirty="0">
                <a:solidFill>
                  <a:srgbClr val="000000"/>
                </a:solidFill>
                <a:latin typeface="Calibri" panose="020F0502020204030204" pitchFamily="34" charset="0"/>
                <a:ea typeface="Calibri" panose="020F0502020204030204" pitchFamily="34" charset="0"/>
                <a:cs typeface="Arial" panose="020B0604020202020204" pitchFamily="34" charset="0"/>
              </a:rPr>
              <a:t>Parengė visuomenės sveikatos specialistė Rita </a:t>
            </a:r>
            <a:r>
              <a:rPr lang="lt-LT" sz="700" dirty="0" err="1">
                <a:solidFill>
                  <a:srgbClr val="000000"/>
                </a:solidFill>
                <a:latin typeface="Calibri" panose="020F0502020204030204" pitchFamily="34" charset="0"/>
                <a:ea typeface="Calibri" panose="020F0502020204030204" pitchFamily="34" charset="0"/>
                <a:cs typeface="Arial" panose="020B0604020202020204" pitchFamily="34" charset="0"/>
              </a:rPr>
              <a:t>Kleinauskienė</a:t>
            </a:r>
            <a:r>
              <a:rPr lang="lt-LT" sz="700" dirty="0">
                <a:solidFill>
                  <a:srgbClr val="000000"/>
                </a:solidFill>
                <a:latin typeface="Calibri" panose="020F0502020204030204" pitchFamily="34" charset="0"/>
                <a:ea typeface="Calibri" panose="020F0502020204030204" pitchFamily="34" charset="0"/>
                <a:cs typeface="Arial" panose="020B0604020202020204" pitchFamily="34" charset="0"/>
              </a:rPr>
              <a:t> remiantis ULAC medžiaga, el. paštas: </a:t>
            </a:r>
            <a:r>
              <a:rPr lang="lt-LT" sz="700" u="sng" dirty="0" err="1">
                <a:solidFill>
                  <a:srgbClr val="000000"/>
                </a:solidFill>
                <a:latin typeface="Calibri" panose="020F0502020204030204" pitchFamily="34" charset="0"/>
                <a:ea typeface="Calibri" panose="020F0502020204030204" pitchFamily="34" charset="0"/>
                <a:cs typeface="Arial" panose="020B0604020202020204" pitchFamily="34" charset="0"/>
                <a:hlinkClick r:id="rId2"/>
              </a:rPr>
              <a:t>rita.kleinauskiene@sveikatos-biuras.lt</a:t>
            </a:r>
            <a:endParaRPr lang="lt-LT" sz="700" dirty="0"/>
          </a:p>
        </p:txBody>
      </p:sp>
      <p:pic>
        <p:nvPicPr>
          <p:cNvPr id="25" name="Paveikslėlis 3">
            <a:extLst>
              <a:ext uri="{FF2B5EF4-FFF2-40B4-BE49-F238E27FC236}">
                <a16:creationId xmlns:a16="http://schemas.microsoft.com/office/drawing/2014/main" id="{AD2066B1-1035-499F-9588-6D12CA62E8A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8350" y="8968351"/>
            <a:ext cx="945515" cy="858367"/>
          </a:xfrm>
          <a:prstGeom prst="rect">
            <a:avLst/>
          </a:prstGeom>
          <a:noFill/>
          <a:ln>
            <a:noFill/>
          </a:ln>
        </p:spPr>
      </p:pic>
      <p:pic>
        <p:nvPicPr>
          <p:cNvPr id="26" name="Paveikslėlis 1">
            <a:extLst>
              <a:ext uri="{FF2B5EF4-FFF2-40B4-BE49-F238E27FC236}">
                <a16:creationId xmlns:a16="http://schemas.microsoft.com/office/drawing/2014/main" id="{052A89EE-A246-4A8F-B3FE-AE1F37A3A94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03450" y="447542"/>
            <a:ext cx="2000250" cy="1328674"/>
          </a:xfrm>
          <a:prstGeom prst="rect">
            <a:avLst/>
          </a:prstGeom>
          <a:noFill/>
          <a:ln>
            <a:noFill/>
          </a:ln>
        </p:spPr>
      </p:pic>
      <p:sp>
        <p:nvSpPr>
          <p:cNvPr id="23" name="Rectangle 22">
            <a:extLst>
              <a:ext uri="{FF2B5EF4-FFF2-40B4-BE49-F238E27FC236}">
                <a16:creationId xmlns:a16="http://schemas.microsoft.com/office/drawing/2014/main" id="{678538EF-2E33-4CAB-9F71-DB8F8F77E6FF}"/>
              </a:ext>
            </a:extLst>
          </p:cNvPr>
          <p:cNvSpPr/>
          <p:nvPr/>
        </p:nvSpPr>
        <p:spPr>
          <a:xfrm>
            <a:off x="399197" y="3566767"/>
            <a:ext cx="5188803" cy="935599"/>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lt-LT"/>
          </a:p>
        </p:txBody>
      </p:sp>
    </p:spTree>
    <p:extLst>
      <p:ext uri="{BB962C8B-B14F-4D97-AF65-F5344CB8AC3E}">
        <p14:creationId xmlns:p14="http://schemas.microsoft.com/office/powerpoint/2010/main" val="273632981"/>
      </p:ext>
    </p:extLst>
  </p:cSld>
  <p:clrMapOvr>
    <a:masterClrMapping/>
  </p:clrMapOvr>
</p:sld>
</file>

<file path=ppt/theme/theme1.xml><?xml version="1.0" encoding="utf-8"?>
<a:theme xmlns:a="http://schemas.openxmlformats.org/drawingml/2006/main" name="„Office“ tema">
  <a:themeElements>
    <a:clrScheme name="„Office“ 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486</TotalTime>
  <Words>677</Words>
  <Application>Microsoft Office PowerPoint</Application>
  <PresentationFormat>A4 formatas (210x297 mm)</PresentationFormat>
  <Paragraphs>35</Paragraphs>
  <Slides>1</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1</vt:i4>
      </vt:variant>
    </vt:vector>
  </HeadingPairs>
  <TitlesOfParts>
    <vt:vector size="7" baseType="lpstr">
      <vt:lpstr>Arial</vt:lpstr>
      <vt:lpstr>Calibri</vt:lpstr>
      <vt:lpstr>Calibri Light</vt:lpstr>
      <vt:lpstr>Symbol</vt:lpstr>
      <vt:lpstr>Times New Roman</vt:lpstr>
      <vt:lpstr>„Office“ tema</vt:lpstr>
      <vt:lpstr>Tymai – pavojai ir prevencija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Pavadinimo Tymai</dc:title>
  <dc:creator>Sveikatos-biuras Sveikatos-biuras</dc:creator>
  <cp:lastModifiedBy>Sveikatos-biuras Sveikatos-biuras</cp:lastModifiedBy>
  <cp:revision>9</cp:revision>
  <dcterms:created xsi:type="dcterms:W3CDTF">2024-04-22T07:08:19Z</dcterms:created>
  <dcterms:modified xsi:type="dcterms:W3CDTF">2024-04-25T06:47:55Z</dcterms:modified>
</cp:coreProperties>
</file>