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6" d="100"/>
          <a:sy n="76" d="100"/>
        </p:scale>
        <p:origin x="154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0A94218-D7BC-4DB3-A4D3-5775C1527339}" type="datetimeFigureOut">
              <a:rPr lang="en-US" smtClean="0"/>
              <a:t>3/27/2024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9279F6-2E71-4B6A-8B83-C1C55B3C47C7}" type="slidenum">
              <a:rPr lang="en-US" smtClean="0"/>
              <a:t>‹#›</a:t>
            </a:fld>
            <a:endParaRPr lang="en-US"/>
          </a:p>
        </p:txBody>
      </p:sp>
    </p:spTree>
    <p:extLst>
      <p:ext uri="{BB962C8B-B14F-4D97-AF65-F5344CB8AC3E}">
        <p14:creationId xmlns:p14="http://schemas.microsoft.com/office/powerpoint/2010/main" val="2839218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A94218-D7BC-4DB3-A4D3-5775C1527339}" type="datetimeFigureOut">
              <a:rPr lang="en-US" smtClean="0"/>
              <a:t>3/27/2024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9279F6-2E71-4B6A-8B83-C1C55B3C47C7}" type="slidenum">
              <a:rPr lang="en-US" smtClean="0"/>
              <a:t>‹#›</a:t>
            </a:fld>
            <a:endParaRPr lang="en-US"/>
          </a:p>
        </p:txBody>
      </p:sp>
    </p:spTree>
    <p:extLst>
      <p:ext uri="{BB962C8B-B14F-4D97-AF65-F5344CB8AC3E}">
        <p14:creationId xmlns:p14="http://schemas.microsoft.com/office/powerpoint/2010/main" val="2964891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A94218-D7BC-4DB3-A4D3-5775C1527339}" type="datetimeFigureOut">
              <a:rPr lang="en-US" smtClean="0"/>
              <a:t>3/27/2024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9279F6-2E71-4B6A-8B83-C1C55B3C47C7}" type="slidenum">
              <a:rPr lang="en-US" smtClean="0"/>
              <a:t>‹#›</a:t>
            </a:fld>
            <a:endParaRPr lang="en-US"/>
          </a:p>
        </p:txBody>
      </p:sp>
    </p:spTree>
    <p:extLst>
      <p:ext uri="{BB962C8B-B14F-4D97-AF65-F5344CB8AC3E}">
        <p14:creationId xmlns:p14="http://schemas.microsoft.com/office/powerpoint/2010/main" val="434049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A94218-D7BC-4DB3-A4D3-5775C1527339}" type="datetimeFigureOut">
              <a:rPr lang="en-US" smtClean="0"/>
              <a:t>3/27/2024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9279F6-2E71-4B6A-8B83-C1C55B3C47C7}" type="slidenum">
              <a:rPr lang="en-US" smtClean="0"/>
              <a:t>‹#›</a:t>
            </a:fld>
            <a:endParaRPr lang="en-US"/>
          </a:p>
        </p:txBody>
      </p:sp>
    </p:spTree>
    <p:extLst>
      <p:ext uri="{BB962C8B-B14F-4D97-AF65-F5344CB8AC3E}">
        <p14:creationId xmlns:p14="http://schemas.microsoft.com/office/powerpoint/2010/main" val="2546781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A94218-D7BC-4DB3-A4D3-5775C1527339}" type="datetimeFigureOut">
              <a:rPr lang="en-US" smtClean="0"/>
              <a:t>3/27/2024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9279F6-2E71-4B6A-8B83-C1C55B3C47C7}" type="slidenum">
              <a:rPr lang="en-US" smtClean="0"/>
              <a:t>‹#›</a:t>
            </a:fld>
            <a:endParaRPr lang="en-US"/>
          </a:p>
        </p:txBody>
      </p:sp>
    </p:spTree>
    <p:extLst>
      <p:ext uri="{BB962C8B-B14F-4D97-AF65-F5344CB8AC3E}">
        <p14:creationId xmlns:p14="http://schemas.microsoft.com/office/powerpoint/2010/main" val="253239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0A94218-D7BC-4DB3-A4D3-5775C1527339}" type="datetimeFigureOut">
              <a:rPr lang="en-US" smtClean="0"/>
              <a:t>3/27/2024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9279F6-2E71-4B6A-8B83-C1C55B3C47C7}" type="slidenum">
              <a:rPr lang="en-US" smtClean="0"/>
              <a:t>‹#›</a:t>
            </a:fld>
            <a:endParaRPr lang="en-US"/>
          </a:p>
        </p:txBody>
      </p:sp>
    </p:spTree>
    <p:extLst>
      <p:ext uri="{BB962C8B-B14F-4D97-AF65-F5344CB8AC3E}">
        <p14:creationId xmlns:p14="http://schemas.microsoft.com/office/powerpoint/2010/main" val="1460347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A94218-D7BC-4DB3-A4D3-5775C1527339}" type="datetimeFigureOut">
              <a:rPr lang="en-US" smtClean="0"/>
              <a:t>3/27/2024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9279F6-2E71-4B6A-8B83-C1C55B3C47C7}" type="slidenum">
              <a:rPr lang="en-US" smtClean="0"/>
              <a:t>‹#›</a:t>
            </a:fld>
            <a:endParaRPr lang="en-US"/>
          </a:p>
        </p:txBody>
      </p:sp>
    </p:spTree>
    <p:extLst>
      <p:ext uri="{BB962C8B-B14F-4D97-AF65-F5344CB8AC3E}">
        <p14:creationId xmlns:p14="http://schemas.microsoft.com/office/powerpoint/2010/main" val="1405591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0A94218-D7BC-4DB3-A4D3-5775C1527339}" type="datetimeFigureOut">
              <a:rPr lang="en-US" smtClean="0"/>
              <a:t>3/27/2024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9279F6-2E71-4B6A-8B83-C1C55B3C47C7}" type="slidenum">
              <a:rPr lang="en-US" smtClean="0"/>
              <a:t>‹#›</a:t>
            </a:fld>
            <a:endParaRPr lang="en-US"/>
          </a:p>
        </p:txBody>
      </p:sp>
    </p:spTree>
    <p:extLst>
      <p:ext uri="{BB962C8B-B14F-4D97-AF65-F5344CB8AC3E}">
        <p14:creationId xmlns:p14="http://schemas.microsoft.com/office/powerpoint/2010/main" val="3642073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E0A94218-D7BC-4DB3-A4D3-5775C1527339}" type="datetimeFigureOut">
              <a:rPr lang="en-US" smtClean="0"/>
              <a:t>3/27/2024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9279F6-2E71-4B6A-8B83-C1C55B3C47C7}" type="slidenum">
              <a:rPr lang="en-US" smtClean="0"/>
              <a:t>‹#›</a:t>
            </a:fld>
            <a:endParaRPr lang="en-US"/>
          </a:p>
        </p:txBody>
      </p:sp>
    </p:spTree>
    <p:extLst>
      <p:ext uri="{BB962C8B-B14F-4D97-AF65-F5344CB8AC3E}">
        <p14:creationId xmlns:p14="http://schemas.microsoft.com/office/powerpoint/2010/main" val="37402968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A94218-D7BC-4DB3-A4D3-5775C1527339}" type="datetimeFigureOut">
              <a:rPr lang="en-US" smtClean="0"/>
              <a:t>3/27/2024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9279F6-2E71-4B6A-8B83-C1C55B3C47C7}" type="slidenum">
              <a:rPr lang="en-US" smtClean="0"/>
              <a:t>‹#›</a:t>
            </a:fld>
            <a:endParaRPr lang="en-US"/>
          </a:p>
        </p:txBody>
      </p:sp>
    </p:spTree>
    <p:extLst>
      <p:ext uri="{BB962C8B-B14F-4D97-AF65-F5344CB8AC3E}">
        <p14:creationId xmlns:p14="http://schemas.microsoft.com/office/powerpoint/2010/main" val="1169876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A94218-D7BC-4DB3-A4D3-5775C1527339}" type="datetimeFigureOut">
              <a:rPr lang="en-US" smtClean="0"/>
              <a:t>3/27/2024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9279F6-2E71-4B6A-8B83-C1C55B3C47C7}" type="slidenum">
              <a:rPr lang="en-US" smtClean="0"/>
              <a:t>‹#›</a:t>
            </a:fld>
            <a:endParaRPr lang="en-US"/>
          </a:p>
        </p:txBody>
      </p:sp>
    </p:spTree>
    <p:extLst>
      <p:ext uri="{BB962C8B-B14F-4D97-AF65-F5344CB8AC3E}">
        <p14:creationId xmlns:p14="http://schemas.microsoft.com/office/powerpoint/2010/main" val="10117439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E0A94218-D7BC-4DB3-A4D3-5775C1527339}" type="datetimeFigureOut">
              <a:rPr lang="en-US" smtClean="0"/>
              <a:t>3/27/2024</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019279F6-2E71-4B6A-8B83-C1C55B3C47C7}" type="slidenum">
              <a:rPr lang="en-US" smtClean="0"/>
              <a:t>‹#›</a:t>
            </a:fld>
            <a:endParaRPr lang="en-US"/>
          </a:p>
        </p:txBody>
      </p:sp>
    </p:spTree>
    <p:extLst>
      <p:ext uri="{BB962C8B-B14F-4D97-AF65-F5344CB8AC3E}">
        <p14:creationId xmlns:p14="http://schemas.microsoft.com/office/powerpoint/2010/main" val="11263532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ita.kleinauskiene@sveikatos-biuras.lt" TargetMode="External"/><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B7367C-A1E3-438D-80AB-D34F26E2AEC8}"/>
              </a:ext>
            </a:extLst>
          </p:cNvPr>
          <p:cNvSpPr/>
          <p:nvPr/>
        </p:nvSpPr>
        <p:spPr>
          <a:xfrm>
            <a:off x="177797" y="669596"/>
            <a:ext cx="6584078" cy="907300"/>
          </a:xfrm>
          <a:prstGeom prst="rect">
            <a:avLst/>
          </a:prstGeom>
        </p:spPr>
        <p:txBody>
          <a:bodyPr wrap="square">
            <a:spAutoFit/>
          </a:bodyPr>
          <a:lstStyle/>
          <a:p>
            <a:pPr>
              <a:lnSpc>
                <a:spcPct val="107000"/>
              </a:lnSpc>
              <a:spcBef>
                <a:spcPts val="600"/>
              </a:spcBef>
              <a:spcAft>
                <a:spcPts val="0"/>
              </a:spcAft>
            </a:pPr>
            <a:r>
              <a:rPr lang="lt-LT" sz="1000" b="1" kern="100" dirty="0">
                <a:solidFill>
                  <a:srgbClr val="000000"/>
                </a:solidFill>
                <a:latin typeface="Arial" panose="020B0604020202020204" pitchFamily="34" charset="0"/>
                <a:ea typeface="Calibri" panose="020F0502020204030204" pitchFamily="34" charset="0"/>
                <a:cs typeface="Arial" panose="020B0604020202020204" pitchFamily="34" charset="0"/>
              </a:rPr>
              <a:t>Infekcinės ligos - </a:t>
            </a:r>
            <a:r>
              <a:rPr lang="lt-LT" sz="1000" kern="100" dirty="0">
                <a:solidFill>
                  <a:srgbClr val="000000"/>
                </a:solidFill>
                <a:latin typeface="Arial" panose="020B0604020202020204" pitchFamily="34" charset="0"/>
                <a:ea typeface="Calibri" panose="020F0502020204030204" pitchFamily="34" charset="0"/>
                <a:cs typeface="Arial" panose="020B0604020202020204" pitchFamily="34" charset="0"/>
              </a:rPr>
              <a:t>užkrečiamosios ligos, kurias sukelia mikroorganizmai: bakterijos, virusai, parazitai arba grybai, kurie patenka į žmogaus organizmą ir jame dauginasi. Žmonės mikroorganizmais gali užsikrėsti įvairiausiais būdais: per orą, kuriuo kvėpuoja, per vandenį, kurį geria, ar per maistą, kurį valgo. Į žmogaus organizmą mikroorganizmai gali patekti per sąlytį su kitais žmonėmis, gyvūnais, augalais ar net nematomais nešvarumais, esančiais ant daiktų, kuriuos žmogus liečia.</a:t>
            </a:r>
            <a:endParaRPr lang="lt-LT" sz="1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35F72EC7-64BA-42B1-83EB-4235899DD400}"/>
              </a:ext>
            </a:extLst>
          </p:cNvPr>
          <p:cNvSpPr/>
          <p:nvPr/>
        </p:nvSpPr>
        <p:spPr>
          <a:xfrm>
            <a:off x="181500" y="1513268"/>
            <a:ext cx="6523581" cy="742639"/>
          </a:xfrm>
          <a:prstGeom prst="rect">
            <a:avLst/>
          </a:prstGeom>
        </p:spPr>
        <p:txBody>
          <a:bodyPr wrap="square">
            <a:spAutoFit/>
          </a:bodyPr>
          <a:lstStyle/>
          <a:p>
            <a:pPr algn="just">
              <a:lnSpc>
                <a:spcPct val="107000"/>
              </a:lnSpc>
              <a:spcBef>
                <a:spcPts val="1500"/>
              </a:spcBef>
              <a:spcAft>
                <a:spcPts val="1500"/>
              </a:spcAft>
            </a:pPr>
            <a:r>
              <a:rPr lang="lt-LT" sz="1000" b="1" kern="0" dirty="0">
                <a:solidFill>
                  <a:srgbClr val="212529"/>
                </a:solidFill>
                <a:latin typeface="Arial" panose="020B0604020202020204" pitchFamily="34" charset="0"/>
                <a:ea typeface="Times New Roman" panose="02020603050405020304" pitchFamily="18" charset="0"/>
                <a:cs typeface="Arial" panose="020B0604020202020204" pitchFamily="34" charset="0"/>
              </a:rPr>
              <a:t>Bakterijos ir virusai, kuo skiriasi?</a:t>
            </a: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 Bakterijos- didesni už virusus, savarankiški mikroorganizmai, sudaryti iš vienos ląstelės. Jų rūšių yra labai daug, bakterijos įvairios savo formomis ir sandara. Bakterijos gali išgyventi beveik bet kokioje aplinkoje, taip pat – ir ant žmogaus kūno ar jo viduje. Tik nedidelė dalis bakterijų gali sukelti ligas žmonėms, tokios bakterijos vadinamos patogeninėmis bakterijomis.</a:t>
            </a:r>
            <a:endParaRPr lang="lt-LT" sz="1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3CDAD075-51C5-4FE4-A47B-215D0FE9C2CC}"/>
              </a:ext>
            </a:extLst>
          </p:cNvPr>
          <p:cNvSpPr/>
          <p:nvPr/>
        </p:nvSpPr>
        <p:spPr>
          <a:xfrm>
            <a:off x="177799" y="2162837"/>
            <a:ext cx="6527283" cy="577979"/>
          </a:xfrm>
          <a:prstGeom prst="rect">
            <a:avLst/>
          </a:prstGeom>
        </p:spPr>
        <p:txBody>
          <a:bodyPr wrap="square">
            <a:spAutoFit/>
          </a:bodyPr>
          <a:lstStyle/>
          <a:p>
            <a:pPr algn="just">
              <a:lnSpc>
                <a:spcPct val="107000"/>
              </a:lnSpc>
              <a:spcBef>
                <a:spcPts val="1500"/>
              </a:spcBef>
              <a:spcAft>
                <a:spcPts val="1500"/>
              </a:spcAft>
            </a:pPr>
            <a:r>
              <a:rPr lang="lt-LT" sz="1000" b="1" kern="0" dirty="0">
                <a:solidFill>
                  <a:srgbClr val="212529"/>
                </a:solidFill>
                <a:latin typeface="Arial" panose="020B0604020202020204" pitchFamily="34" charset="0"/>
                <a:ea typeface="Times New Roman" panose="02020603050405020304" pitchFamily="18" charset="0"/>
                <a:cs typeface="Arial" panose="020B0604020202020204" pitchFamily="34" charset="0"/>
              </a:rPr>
              <a:t>Virusai yra parazitai</a:t>
            </a: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 kad jie galėtų daugintis, jiems reikia gyvos ląstelės, jie gyvena kitų gyvūnų ar augalų ląstelėse. Savo genetinę medžiagą virusas įterpia į ląstelę-šeimininką, ir ši ląstelė pradeda gaminti virusus. Kaip ir bakterijų, virusų yra įvairiausių savo forma ir savybėmis.</a:t>
            </a:r>
            <a:endParaRPr lang="lt-LT" sz="1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A1B59EA1-7831-4358-8AD5-5662BF721FCC}"/>
              </a:ext>
            </a:extLst>
          </p:cNvPr>
          <p:cNvSpPr/>
          <p:nvPr/>
        </p:nvSpPr>
        <p:spPr>
          <a:xfrm>
            <a:off x="177797" y="2733220"/>
            <a:ext cx="6527283" cy="907300"/>
          </a:xfrm>
          <a:prstGeom prst="rect">
            <a:avLst/>
          </a:prstGeom>
        </p:spPr>
        <p:txBody>
          <a:bodyPr wrap="square">
            <a:spAutoFit/>
          </a:bodyPr>
          <a:lstStyle/>
          <a:p>
            <a:pPr algn="just">
              <a:lnSpc>
                <a:spcPct val="107000"/>
              </a:lnSpc>
              <a:spcBef>
                <a:spcPts val="1500"/>
              </a:spcBef>
              <a:spcAft>
                <a:spcPts val="1500"/>
              </a:spcAft>
            </a:pPr>
            <a:r>
              <a:rPr lang="lt-LT" sz="1000" b="1" kern="0" dirty="0">
                <a:solidFill>
                  <a:srgbClr val="212529"/>
                </a:solidFill>
                <a:latin typeface="Arial" panose="020B0604020202020204" pitchFamily="34" charset="0"/>
                <a:ea typeface="Times New Roman" panose="02020603050405020304" pitchFamily="18" charset="0"/>
                <a:cs typeface="Arial" panose="020B0604020202020204" pitchFamily="34" charset="0"/>
              </a:rPr>
              <a:t>Kaip plinta bakterinės ir virusinės infekcijos? </a:t>
            </a: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Daug bakterinių ir virusinių infekcijų yra užkrečiamos, gali būti perduodamos nuo žmogaus žmogui įvairiais būdais: Artimas kontaktas su sergančiu žmogumi, kuris serga infekcija. Kai kurios infekcijos gali būti perduodamos nuo motinos vaisiui nėštumo metu arba gimdymo metu. Per užterštus paviršius ir po to liečiant veidą – akis, nosį ar burną. Kai kurias infekcijas platina vabzdžiai. Per užterštą maistą ar vandenį</a:t>
            </a:r>
            <a:endParaRPr lang="lt-LT" sz="1000" kern="100" dirty="0">
              <a:solidFill>
                <a:srgbClr val="212529"/>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789A48A2-97EF-42D7-9198-FF353ECBC506}"/>
              </a:ext>
            </a:extLst>
          </p:cNvPr>
          <p:cNvSpPr/>
          <p:nvPr/>
        </p:nvSpPr>
        <p:spPr>
          <a:xfrm>
            <a:off x="177797" y="5555296"/>
            <a:ext cx="6527282" cy="413318"/>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wrap="square">
            <a:spAutoFit/>
          </a:bodyPr>
          <a:lstStyle/>
          <a:p>
            <a:pPr algn="just">
              <a:lnSpc>
                <a:spcPct val="107000"/>
              </a:lnSpc>
              <a:spcBef>
                <a:spcPts val="1500"/>
              </a:spcBef>
              <a:spcAft>
                <a:spcPts val="1500"/>
              </a:spcAft>
            </a:pP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COVID-19 yra dar viena liga, sukeliama viruso (</a:t>
            </a:r>
            <a:r>
              <a:rPr lang="lt-LT" sz="1000" kern="0" dirty="0" err="1">
                <a:solidFill>
                  <a:srgbClr val="212529"/>
                </a:solidFill>
                <a:latin typeface="Arial" panose="020B0604020202020204" pitchFamily="34" charset="0"/>
                <a:ea typeface="Times New Roman" panose="02020603050405020304" pitchFamily="18" charset="0"/>
                <a:cs typeface="Arial" panose="020B0604020202020204" pitchFamily="34" charset="0"/>
              </a:rPr>
              <a:t>koronaviruso</a:t>
            </a: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 COVID-19 ligai būdingi simptomai: dusulys, karščiavimas, sausas kosulys ir kt.</a:t>
            </a:r>
            <a:endParaRPr lang="lt-LT" sz="1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TextBox 8">
            <a:extLst>
              <a:ext uri="{FF2B5EF4-FFF2-40B4-BE49-F238E27FC236}">
                <a16:creationId xmlns:a16="http://schemas.microsoft.com/office/drawing/2014/main" id="{7CC219C9-0EC0-4A6D-99DE-4F97E92D3C63}"/>
              </a:ext>
            </a:extLst>
          </p:cNvPr>
          <p:cNvSpPr txBox="1"/>
          <p:nvPr/>
        </p:nvSpPr>
        <p:spPr>
          <a:xfrm>
            <a:off x="106443" y="3999974"/>
            <a:ext cx="2422744" cy="1477328"/>
          </a:xfrm>
          <a:prstGeom prst="rect">
            <a:avLst/>
          </a:prstGeom>
          <a:noFill/>
        </p:spPr>
        <p:txBody>
          <a:bodyPr wrap="square" rtlCol="0">
            <a:spAutoFit/>
          </a:bodyPr>
          <a:lstStyle/>
          <a:p>
            <a:pPr marL="171450" indent="-171450">
              <a:buFont typeface="Arial" panose="020B0604020202020204" pitchFamily="34" charset="0"/>
              <a:buChar char="•"/>
            </a:pPr>
            <a:r>
              <a:rPr lang="lt-LT" sz="1000" dirty="0" err="1">
                <a:latin typeface="Arial" panose="020B0604020202020204" pitchFamily="34" charset="0"/>
                <a:cs typeface="Arial" panose="020B0604020202020204" pitchFamily="34" charset="0"/>
              </a:rPr>
              <a:t>Streptokokinis</a:t>
            </a:r>
            <a:r>
              <a:rPr lang="lt-LT" sz="1000" dirty="0">
                <a:latin typeface="Arial" panose="020B0604020202020204" pitchFamily="34" charset="0"/>
                <a:cs typeface="Arial" panose="020B0604020202020204" pitchFamily="34" charset="0"/>
              </a:rPr>
              <a:t> </a:t>
            </a:r>
            <a:r>
              <a:rPr lang="lt-LT" sz="1000" dirty="0" err="1">
                <a:latin typeface="Arial" panose="020B0604020202020204" pitchFamily="34" charset="0"/>
                <a:cs typeface="Arial" panose="020B0604020202020204" pitchFamily="34" charset="0"/>
              </a:rPr>
              <a:t>faringitas</a:t>
            </a:r>
            <a:endParaRPr lang="lt-LT" sz="1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lt-LT" sz="1000" dirty="0">
                <a:latin typeface="Arial" panose="020B0604020202020204" pitchFamily="34" charset="0"/>
                <a:cs typeface="Arial" panose="020B0604020202020204" pitchFamily="34" charset="0"/>
              </a:rPr>
              <a:t>Bakterinės kilmės apsinuodijimas maistu</a:t>
            </a:r>
          </a:p>
          <a:p>
            <a:pPr marL="171450" indent="-171450">
              <a:buFont typeface="Arial" panose="020B0604020202020204" pitchFamily="34" charset="0"/>
              <a:buChar char="•"/>
            </a:pPr>
            <a:r>
              <a:rPr lang="lt-LT" sz="1000" dirty="0">
                <a:latin typeface="Arial" panose="020B0604020202020204" pitchFamily="34" charset="0"/>
                <a:cs typeface="Arial" panose="020B0604020202020204" pitchFamily="34" charset="0"/>
              </a:rPr>
              <a:t>Gonorėja</a:t>
            </a:r>
          </a:p>
          <a:p>
            <a:pPr marL="171450" indent="-171450">
              <a:buFont typeface="Arial" panose="020B0604020202020204" pitchFamily="34" charset="0"/>
              <a:buChar char="•"/>
            </a:pPr>
            <a:r>
              <a:rPr lang="lt-LT" sz="1000" dirty="0">
                <a:latin typeface="Arial" panose="020B0604020202020204" pitchFamily="34" charset="0"/>
                <a:cs typeface="Arial" panose="020B0604020202020204" pitchFamily="34" charset="0"/>
              </a:rPr>
              <a:t>Tuberkuliozė</a:t>
            </a:r>
          </a:p>
          <a:p>
            <a:pPr marL="171450" indent="-171450">
              <a:buFont typeface="Arial" panose="020B0604020202020204" pitchFamily="34" charset="0"/>
              <a:buChar char="•"/>
            </a:pPr>
            <a:r>
              <a:rPr lang="lt-LT" sz="1000" dirty="0">
                <a:latin typeface="Arial" panose="020B0604020202020204" pitchFamily="34" charset="0"/>
                <a:cs typeface="Arial" panose="020B0604020202020204" pitchFamily="34" charset="0"/>
              </a:rPr>
              <a:t>Bakterinis meningitas</a:t>
            </a:r>
          </a:p>
          <a:p>
            <a:pPr marL="171450" indent="-171450">
              <a:buFont typeface="Arial" panose="020B0604020202020204" pitchFamily="34" charset="0"/>
              <a:buChar char="•"/>
            </a:pPr>
            <a:r>
              <a:rPr lang="lt-LT" sz="1000" dirty="0">
                <a:latin typeface="Arial" panose="020B0604020202020204" pitchFamily="34" charset="0"/>
                <a:cs typeface="Arial" panose="020B0604020202020204" pitchFamily="34" charset="0"/>
              </a:rPr>
              <a:t>Laimo liga</a:t>
            </a:r>
          </a:p>
          <a:p>
            <a:pPr marL="171450" indent="-171450">
              <a:buFont typeface="Arial" panose="020B0604020202020204" pitchFamily="34" charset="0"/>
              <a:buChar char="•"/>
            </a:pPr>
            <a:r>
              <a:rPr lang="lt-LT" sz="1000" dirty="0">
                <a:latin typeface="Arial" panose="020B0604020202020204" pitchFamily="34" charset="0"/>
                <a:cs typeface="Arial" panose="020B0604020202020204" pitchFamily="34" charset="0"/>
              </a:rPr>
              <a:t>Stabligė</a:t>
            </a:r>
          </a:p>
          <a:p>
            <a:pPr marL="171450" indent="-171450">
              <a:buFont typeface="Arial" panose="020B0604020202020204" pitchFamily="34" charset="0"/>
              <a:buChar char="•"/>
            </a:pPr>
            <a:r>
              <a:rPr lang="lt-LT" sz="1000" dirty="0">
                <a:latin typeface="Arial" panose="020B0604020202020204" pitchFamily="34" charset="0"/>
                <a:cs typeface="Arial" panose="020B0604020202020204" pitchFamily="34" charset="0"/>
              </a:rPr>
              <a:t>Šlapimo takų infekcija</a:t>
            </a:r>
          </a:p>
        </p:txBody>
      </p:sp>
      <p:sp>
        <p:nvSpPr>
          <p:cNvPr id="10" name="Rectangle 9">
            <a:extLst>
              <a:ext uri="{FF2B5EF4-FFF2-40B4-BE49-F238E27FC236}">
                <a16:creationId xmlns:a16="http://schemas.microsoft.com/office/drawing/2014/main" id="{A922573C-B38F-460B-954D-55D39F2B5083}"/>
              </a:ext>
            </a:extLst>
          </p:cNvPr>
          <p:cNvSpPr/>
          <p:nvPr/>
        </p:nvSpPr>
        <p:spPr>
          <a:xfrm>
            <a:off x="131646" y="3731162"/>
            <a:ext cx="3429000" cy="246221"/>
          </a:xfrm>
          <a:prstGeom prst="rect">
            <a:avLst/>
          </a:prstGeom>
        </p:spPr>
        <p:txBody>
          <a:bodyPr>
            <a:spAutoFit/>
          </a:bodyPr>
          <a:lstStyle/>
          <a:p>
            <a:r>
              <a:rPr lang="lt-LT" sz="1000" b="1" dirty="0">
                <a:latin typeface="Arial" panose="020B0604020202020204" pitchFamily="34" charset="0"/>
                <a:cs typeface="Arial" panose="020B0604020202020204" pitchFamily="34" charset="0"/>
              </a:rPr>
              <a:t>Kokios yra dažniausios bakterinės infekcijos?</a:t>
            </a:r>
          </a:p>
        </p:txBody>
      </p:sp>
      <p:sp>
        <p:nvSpPr>
          <p:cNvPr id="11" name="TextBox 10">
            <a:extLst>
              <a:ext uri="{FF2B5EF4-FFF2-40B4-BE49-F238E27FC236}">
                <a16:creationId xmlns:a16="http://schemas.microsoft.com/office/drawing/2014/main" id="{4028EA94-9100-45BE-97F8-ADADEFB108ED}"/>
              </a:ext>
            </a:extLst>
          </p:cNvPr>
          <p:cNvSpPr txBox="1"/>
          <p:nvPr/>
        </p:nvSpPr>
        <p:spPr>
          <a:xfrm>
            <a:off x="4125046" y="3755586"/>
            <a:ext cx="3250159" cy="246221"/>
          </a:xfrm>
          <a:prstGeom prst="rect">
            <a:avLst/>
          </a:prstGeom>
          <a:noFill/>
        </p:spPr>
        <p:txBody>
          <a:bodyPr wrap="square" rtlCol="0">
            <a:spAutoFit/>
          </a:bodyPr>
          <a:lstStyle/>
          <a:p>
            <a:r>
              <a:rPr lang="lt-LT" sz="1000" b="1" dirty="0">
                <a:latin typeface="Arial" panose="020B0604020202020204" pitchFamily="34" charset="0"/>
                <a:cs typeface="Arial" panose="020B0604020202020204" pitchFamily="34" charset="0"/>
              </a:rPr>
              <a:t>Kokios dažniausios virusinės </a:t>
            </a:r>
            <a:r>
              <a:rPr lang="lt-LT" sz="1000" b="1" dirty="0" err="1">
                <a:latin typeface="Arial" panose="020B0604020202020204" pitchFamily="34" charset="0"/>
                <a:cs typeface="Arial" panose="020B0604020202020204" pitchFamily="34" charset="0"/>
              </a:rPr>
              <a:t>infekicijos</a:t>
            </a:r>
            <a:r>
              <a:rPr lang="lt-LT" sz="1000" b="1" dirty="0">
                <a:latin typeface="Arial" panose="020B0604020202020204" pitchFamily="34" charset="0"/>
                <a:cs typeface="Arial" panose="020B0604020202020204" pitchFamily="34" charset="0"/>
              </a:rPr>
              <a:t>?</a:t>
            </a:r>
          </a:p>
        </p:txBody>
      </p:sp>
      <p:sp>
        <p:nvSpPr>
          <p:cNvPr id="12" name="TextBox 11">
            <a:extLst>
              <a:ext uri="{FF2B5EF4-FFF2-40B4-BE49-F238E27FC236}">
                <a16:creationId xmlns:a16="http://schemas.microsoft.com/office/drawing/2014/main" id="{33492384-2EC4-40C6-BE7D-F403CE08B233}"/>
              </a:ext>
            </a:extLst>
          </p:cNvPr>
          <p:cNvSpPr txBox="1"/>
          <p:nvPr/>
        </p:nvSpPr>
        <p:spPr>
          <a:xfrm>
            <a:off x="4665526" y="4021597"/>
            <a:ext cx="1899920" cy="1477328"/>
          </a:xfrm>
          <a:prstGeom prst="rect">
            <a:avLst/>
          </a:prstGeom>
          <a:noFill/>
        </p:spPr>
        <p:txBody>
          <a:bodyPr wrap="square" rtlCol="0">
            <a:spAutoFit/>
          </a:bodyPr>
          <a:lstStyle/>
          <a:p>
            <a:pPr marL="171450" indent="-171450">
              <a:buFont typeface="Arial" panose="020B0604020202020204" pitchFamily="34" charset="0"/>
              <a:buChar char="•"/>
            </a:pPr>
            <a:r>
              <a:rPr lang="lt-LT" sz="1000" dirty="0">
                <a:latin typeface="Arial" panose="020B0604020202020204" pitchFamily="34" charset="0"/>
                <a:cs typeface="Arial" panose="020B0604020202020204" pitchFamily="34" charset="0"/>
              </a:rPr>
              <a:t>Gripas</a:t>
            </a:r>
          </a:p>
          <a:p>
            <a:pPr marL="171450" indent="-171450">
              <a:buFont typeface="Arial" panose="020B0604020202020204" pitchFamily="34" charset="0"/>
              <a:buChar char="•"/>
            </a:pPr>
            <a:r>
              <a:rPr lang="lt-LT" sz="1000" dirty="0">
                <a:latin typeface="Arial" panose="020B0604020202020204" pitchFamily="34" charset="0"/>
                <a:cs typeface="Arial" panose="020B0604020202020204" pitchFamily="34" charset="0"/>
              </a:rPr>
              <a:t>Peršalimo ligos</a:t>
            </a:r>
          </a:p>
          <a:p>
            <a:pPr marL="171450" indent="-171450">
              <a:buFont typeface="Arial" panose="020B0604020202020204" pitchFamily="34" charset="0"/>
              <a:buChar char="•"/>
            </a:pPr>
            <a:r>
              <a:rPr lang="lt-LT" sz="1000" dirty="0">
                <a:latin typeface="Arial" panose="020B0604020202020204" pitchFamily="34" charset="0"/>
                <a:cs typeface="Arial" panose="020B0604020202020204" pitchFamily="34" charset="0"/>
              </a:rPr>
              <a:t>Virusinis </a:t>
            </a:r>
            <a:r>
              <a:rPr lang="lt-LT" sz="1000" dirty="0" err="1">
                <a:latin typeface="Arial" panose="020B0604020202020204" pitchFamily="34" charset="0"/>
                <a:cs typeface="Arial" panose="020B0604020202020204" pitchFamily="34" charset="0"/>
              </a:rPr>
              <a:t>gastroenteritas</a:t>
            </a:r>
            <a:endParaRPr lang="lt-LT" sz="1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lt-LT" sz="1000" dirty="0">
                <a:latin typeface="Arial" panose="020B0604020202020204" pitchFamily="34" charset="0"/>
                <a:cs typeface="Arial" panose="020B0604020202020204" pitchFamily="34" charset="0"/>
              </a:rPr>
              <a:t>Vėjaraupiai</a:t>
            </a:r>
          </a:p>
          <a:p>
            <a:pPr marL="171450" indent="-171450">
              <a:buFont typeface="Arial" panose="020B0604020202020204" pitchFamily="34" charset="0"/>
              <a:buChar char="•"/>
            </a:pPr>
            <a:r>
              <a:rPr lang="lt-LT" sz="1000" dirty="0">
                <a:latin typeface="Arial" panose="020B0604020202020204" pitchFamily="34" charset="0"/>
                <a:cs typeface="Arial" panose="020B0604020202020204" pitchFamily="34" charset="0"/>
              </a:rPr>
              <a:t>Tymai</a:t>
            </a:r>
          </a:p>
          <a:p>
            <a:pPr marL="171450" indent="-171450">
              <a:buFont typeface="Arial" panose="020B0604020202020204" pitchFamily="34" charset="0"/>
              <a:buChar char="•"/>
            </a:pPr>
            <a:r>
              <a:rPr lang="lt-LT" sz="1000" dirty="0">
                <a:latin typeface="Arial" panose="020B0604020202020204" pitchFamily="34" charset="0"/>
                <a:cs typeface="Arial" panose="020B0604020202020204" pitchFamily="34" charset="0"/>
              </a:rPr>
              <a:t>Virusinis meningitas</a:t>
            </a:r>
          </a:p>
          <a:p>
            <a:pPr marL="171450" indent="-171450">
              <a:buFont typeface="Arial" panose="020B0604020202020204" pitchFamily="34" charset="0"/>
              <a:buChar char="•"/>
            </a:pPr>
            <a:r>
              <a:rPr lang="lt-LT" sz="1000" dirty="0">
                <a:latin typeface="Arial" panose="020B0604020202020204" pitchFamily="34" charset="0"/>
                <a:cs typeface="Arial" panose="020B0604020202020204" pitchFamily="34" charset="0"/>
              </a:rPr>
              <a:t>Karpos </a:t>
            </a:r>
          </a:p>
          <a:p>
            <a:pPr marL="171450" indent="-171450">
              <a:buFont typeface="Arial" panose="020B0604020202020204" pitchFamily="34" charset="0"/>
              <a:buChar char="•"/>
            </a:pPr>
            <a:r>
              <a:rPr lang="lt-LT" sz="1000" dirty="0">
                <a:latin typeface="Arial" panose="020B0604020202020204" pitchFamily="34" charset="0"/>
                <a:cs typeface="Arial" panose="020B0604020202020204" pitchFamily="34" charset="0"/>
              </a:rPr>
              <a:t>ŽIV</a:t>
            </a:r>
          </a:p>
          <a:p>
            <a:pPr marL="171450" indent="-171450">
              <a:buFont typeface="Arial" panose="020B0604020202020204" pitchFamily="34" charset="0"/>
              <a:buChar char="•"/>
            </a:pPr>
            <a:r>
              <a:rPr lang="lt-LT" sz="1000" dirty="0">
                <a:latin typeface="Arial" panose="020B0604020202020204" pitchFamily="34" charset="0"/>
                <a:cs typeface="Arial" panose="020B0604020202020204" pitchFamily="34" charset="0"/>
              </a:rPr>
              <a:t>Virusinis hepatitas</a:t>
            </a:r>
          </a:p>
        </p:txBody>
      </p:sp>
      <p:sp>
        <p:nvSpPr>
          <p:cNvPr id="13" name="Rectangle 12">
            <a:extLst>
              <a:ext uri="{FF2B5EF4-FFF2-40B4-BE49-F238E27FC236}">
                <a16:creationId xmlns:a16="http://schemas.microsoft.com/office/drawing/2014/main" id="{16BDC2B7-DC6E-4F8B-A6E3-32CF53146493}"/>
              </a:ext>
            </a:extLst>
          </p:cNvPr>
          <p:cNvSpPr/>
          <p:nvPr/>
        </p:nvSpPr>
        <p:spPr>
          <a:xfrm>
            <a:off x="177797" y="6993462"/>
            <a:ext cx="6455928" cy="413318"/>
          </a:xfrm>
          <a:prstGeom prst="rect">
            <a:avLst/>
          </a:prstGeom>
        </p:spPr>
        <p:txBody>
          <a:bodyPr wrap="square">
            <a:spAutoFit/>
          </a:bodyPr>
          <a:lstStyle/>
          <a:p>
            <a:pPr algn="just">
              <a:lnSpc>
                <a:spcPct val="107000"/>
              </a:lnSpc>
              <a:spcBef>
                <a:spcPts val="1500"/>
              </a:spcBef>
              <a:spcAft>
                <a:spcPts val="1500"/>
              </a:spcAft>
            </a:pP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Įtarti bakterinę infekciją galima, jei simptomai vargina 10-14 parų, simptomai sunkėja, po kelių </a:t>
            </a:r>
            <a:r>
              <a:rPr lang="lt-LT" sz="1000" kern="0" dirty="0" err="1">
                <a:solidFill>
                  <a:srgbClr val="212529"/>
                </a:solidFill>
                <a:latin typeface="Arial" panose="020B0604020202020204" pitchFamily="34" charset="0"/>
                <a:ea typeface="Times New Roman" panose="02020603050405020304" pitchFamily="18" charset="0"/>
                <a:cs typeface="Arial" panose="020B0604020202020204" pitchFamily="34" charset="0"/>
              </a:rPr>
              <a:t>deinų</a:t>
            </a: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 būklė nepagerėja, temperatūra aukštesnė nei paprastai peršalimo atveju. </a:t>
            </a:r>
            <a:endParaRPr lang="lt-LT" sz="1000" kern="100" dirty="0">
              <a:solidFill>
                <a:srgbClr val="212529"/>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30219C79-BC9C-455F-ACAE-323D6F465D7D}"/>
              </a:ext>
            </a:extLst>
          </p:cNvPr>
          <p:cNvSpPr/>
          <p:nvPr/>
        </p:nvSpPr>
        <p:spPr>
          <a:xfrm>
            <a:off x="177797" y="7463151"/>
            <a:ext cx="6375876" cy="577979"/>
          </a:xfrm>
          <a:prstGeom prst="rect">
            <a:avLst/>
          </a:prstGeom>
        </p:spPr>
        <p:txBody>
          <a:bodyPr wrap="square">
            <a:spAutoFit/>
          </a:bodyPr>
          <a:lstStyle/>
          <a:p>
            <a:pPr algn="just">
              <a:lnSpc>
                <a:spcPct val="107000"/>
              </a:lnSpc>
              <a:spcBef>
                <a:spcPts val="1500"/>
              </a:spcBef>
              <a:spcAft>
                <a:spcPts val="1500"/>
              </a:spcAft>
            </a:pPr>
            <a:r>
              <a:rPr lang="lt-LT" sz="1000" b="1" kern="0" dirty="0">
                <a:solidFill>
                  <a:srgbClr val="212529"/>
                </a:solidFill>
                <a:latin typeface="Arial" panose="020B0604020202020204" pitchFamily="34" charset="0"/>
                <a:ea typeface="Times New Roman" panose="02020603050405020304" pitchFamily="18" charset="0"/>
                <a:cs typeface="Arial" panose="020B0604020202020204" pitchFamily="34" charset="0"/>
              </a:rPr>
              <a:t>Ar iš nosies išskyrų spalvos galima spręsti apie infekcijos kilmę? </a:t>
            </a: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Populiari nuostata, kad žalsva sloga reiškia bakterinę infekciją. Tačiau iš tiesų žalsvos išskyros rodo, kad imuninė sistema kovoja su ligos sukėlėju. Žalsvos išskyros iš nosies gali būti dėl daugelio priežasčių: virusų, bakterijų, sezoninės alergijos. </a:t>
            </a:r>
            <a:endParaRPr lang="lt-LT" sz="1000" kern="100" dirty="0">
              <a:solidFill>
                <a:srgbClr val="212529"/>
              </a:solidFill>
              <a:effectLst/>
              <a:latin typeface="Calibri" panose="020F0502020204030204" pitchFamily="34" charset="0"/>
              <a:ea typeface="Calibri" panose="020F050202020403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B937D393-1A76-4B2C-A7DD-CD51CCEE6358}"/>
              </a:ext>
            </a:extLst>
          </p:cNvPr>
          <p:cNvSpPr/>
          <p:nvPr/>
        </p:nvSpPr>
        <p:spPr>
          <a:xfrm>
            <a:off x="131646" y="6087301"/>
            <a:ext cx="6527282" cy="738985"/>
          </a:xfrm>
          <a:prstGeom prst="rect">
            <a:avLst/>
          </a:prstGeom>
        </p:spPr>
        <p:txBody>
          <a:bodyPr wrap="square">
            <a:spAutoFit/>
          </a:bodyPr>
          <a:lstStyle/>
          <a:p>
            <a:pPr algn="just">
              <a:lnSpc>
                <a:spcPct val="107000"/>
              </a:lnSpc>
              <a:spcBef>
                <a:spcPts val="1500"/>
              </a:spcBef>
              <a:spcAft>
                <a:spcPts val="1500"/>
              </a:spcAft>
            </a:pPr>
            <a:r>
              <a:rPr lang="lt-LT" sz="1000" b="1" kern="0" dirty="0">
                <a:solidFill>
                  <a:srgbClr val="212529"/>
                </a:solidFill>
                <a:latin typeface="Arial" panose="020B0604020202020204" pitchFamily="34" charset="0"/>
                <a:ea typeface="Times New Roman" panose="02020603050405020304" pitchFamily="18" charset="0"/>
                <a:cs typeface="Arial" panose="020B0604020202020204" pitchFamily="34" charset="0"/>
              </a:rPr>
              <a:t>Peršalimas- bakterinis ar virusinis? </a:t>
            </a: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Vadinamąsias peršalimo ligas, pasireiškiančias sloga, gerklės skausmu, nedideliu karščiavimu, sukelia daugybė skirtingų virusų, dažniausiai – </a:t>
            </a:r>
            <a:r>
              <a:rPr lang="lt-LT" sz="1000" kern="0" dirty="0" err="1">
                <a:solidFill>
                  <a:srgbClr val="212529"/>
                </a:solidFill>
                <a:latin typeface="Arial" panose="020B0604020202020204" pitchFamily="34" charset="0"/>
                <a:ea typeface="Times New Roman" panose="02020603050405020304" pitchFamily="18" charset="0"/>
                <a:cs typeface="Arial" panose="020B0604020202020204" pitchFamily="34" charset="0"/>
              </a:rPr>
              <a:t>rinovirusai</a:t>
            </a: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 Peršalus specifinio gydymo nėra – tik išlaukti ir vartoti simptomus mažinančius nereceptinius vaistus. Tačiau kai kuriais atvejais sergant virusine infekcija gali išsivystyti antrinė bakterinė infekcija. </a:t>
            </a:r>
          </a:p>
        </p:txBody>
      </p:sp>
      <p:sp>
        <p:nvSpPr>
          <p:cNvPr id="16" name="TextBox 15">
            <a:extLst>
              <a:ext uri="{FF2B5EF4-FFF2-40B4-BE49-F238E27FC236}">
                <a16:creationId xmlns:a16="http://schemas.microsoft.com/office/drawing/2014/main" id="{6F30553C-91C6-435F-8604-2E0C9CFE1697}"/>
              </a:ext>
            </a:extLst>
          </p:cNvPr>
          <p:cNvSpPr txBox="1"/>
          <p:nvPr/>
        </p:nvSpPr>
        <p:spPr>
          <a:xfrm>
            <a:off x="131646" y="6737392"/>
            <a:ext cx="5618480" cy="246221"/>
          </a:xfrm>
          <a:prstGeom prst="rect">
            <a:avLst/>
          </a:prstGeom>
          <a:noFill/>
        </p:spPr>
        <p:txBody>
          <a:bodyPr wrap="square" rtlCol="0">
            <a:spAutoFit/>
          </a:bodyPr>
          <a:lstStyle/>
          <a:p>
            <a:r>
              <a:rPr lang="lt-LT" sz="1000" dirty="0">
                <a:latin typeface="Arial" panose="020B0604020202020204" pitchFamily="34" charset="0"/>
                <a:cs typeface="Arial" panose="020B0604020202020204" pitchFamily="34" charset="0"/>
              </a:rPr>
              <a:t>Dažnos antrinės bakterinės infekcijos: sinusitas, ausų infekcijos, plaučių uždegimas.</a:t>
            </a:r>
          </a:p>
        </p:txBody>
      </p:sp>
      <p:sp>
        <p:nvSpPr>
          <p:cNvPr id="17" name="Rectangle 16">
            <a:extLst>
              <a:ext uri="{FF2B5EF4-FFF2-40B4-BE49-F238E27FC236}">
                <a16:creationId xmlns:a16="http://schemas.microsoft.com/office/drawing/2014/main" id="{08FCB348-400E-4E02-88C3-D22441BC40E9}"/>
              </a:ext>
            </a:extLst>
          </p:cNvPr>
          <p:cNvSpPr/>
          <p:nvPr/>
        </p:nvSpPr>
        <p:spPr>
          <a:xfrm>
            <a:off x="131646" y="9289648"/>
            <a:ext cx="6591869" cy="400110"/>
          </a:xfrm>
          <a:prstGeom prst="rect">
            <a:avLst/>
          </a:prstGeom>
        </p:spPr>
        <p:txBody>
          <a:bodyPr wrap="square">
            <a:spAutoFit/>
          </a:bodyPr>
          <a:lstStyle/>
          <a:p>
            <a:pPr algn="just">
              <a:spcBef>
                <a:spcPts val="1500"/>
              </a:spcBef>
              <a:spcAft>
                <a:spcPts val="1500"/>
              </a:spcAft>
            </a:pPr>
            <a:r>
              <a:rPr lang="lt-LT" sz="1000" dirty="0" err="1">
                <a:solidFill>
                  <a:srgbClr val="212529"/>
                </a:solidFill>
                <a:latin typeface="Arial" panose="020B0604020202020204" pitchFamily="34" charset="0"/>
                <a:ea typeface="Times New Roman" panose="02020603050405020304" pitchFamily="18" charset="0"/>
              </a:rPr>
              <a:t>Gastroenteritą</a:t>
            </a:r>
            <a:r>
              <a:rPr lang="lt-LT" sz="1000" dirty="0">
                <a:solidFill>
                  <a:srgbClr val="212529"/>
                </a:solidFill>
                <a:latin typeface="Arial" panose="020B0604020202020204" pitchFamily="34" charset="0"/>
                <a:ea typeface="Times New Roman" panose="02020603050405020304" pitchFamily="18" charset="0"/>
              </a:rPr>
              <a:t> ir apsinuodijimą maistu gali sukelti tiek virusai, tiek bakterijos. Nepaisant to, kas sukėlėjas, </a:t>
            </a:r>
            <a:r>
              <a:rPr lang="lt-LT" sz="1000" dirty="0" err="1">
                <a:solidFill>
                  <a:srgbClr val="212529"/>
                </a:solidFill>
                <a:latin typeface="Arial" panose="020B0604020202020204" pitchFamily="34" charset="0"/>
                <a:ea typeface="Times New Roman" panose="02020603050405020304" pitchFamily="18" charset="0"/>
              </a:rPr>
              <a:t>būkl</a:t>
            </a:r>
            <a:r>
              <a:rPr lang="en-US" sz="1000" dirty="0" err="1">
                <a:solidFill>
                  <a:srgbClr val="212529"/>
                </a:solidFill>
                <a:latin typeface="Arial" panose="020B0604020202020204" pitchFamily="34" charset="0"/>
                <a:ea typeface="Times New Roman" panose="02020603050405020304" pitchFamily="18" charset="0"/>
              </a:rPr>
              <a:t>ei</a:t>
            </a:r>
            <a:r>
              <a:rPr lang="lt-LT" sz="1000" dirty="0">
                <a:solidFill>
                  <a:srgbClr val="212529"/>
                </a:solidFill>
                <a:latin typeface="Arial" panose="020B0604020202020204" pitchFamily="34" charset="0"/>
                <a:ea typeface="Times New Roman" panose="02020603050405020304" pitchFamily="18" charset="0"/>
              </a:rPr>
              <a:t> </a:t>
            </a:r>
            <a:r>
              <a:rPr lang="en-US" sz="1000" dirty="0" err="1">
                <a:solidFill>
                  <a:srgbClr val="212529"/>
                </a:solidFill>
                <a:latin typeface="Arial" panose="020B0604020202020204" pitchFamily="34" charset="0"/>
                <a:ea typeface="Times New Roman" panose="02020603050405020304" pitchFamily="18" charset="0"/>
              </a:rPr>
              <a:t>nepager</a:t>
            </a:r>
            <a:r>
              <a:rPr lang="lt-LT" sz="1000" dirty="0">
                <a:solidFill>
                  <a:srgbClr val="212529"/>
                </a:solidFill>
                <a:latin typeface="Arial" panose="020B0604020202020204" pitchFamily="34" charset="0"/>
                <a:ea typeface="Times New Roman" panose="02020603050405020304" pitchFamily="18" charset="0"/>
              </a:rPr>
              <a:t>ėjus,  jei simptomai trunka ilgiau nei 3 paras, tai rodo sunkią infekciją ir reikalinga kreiptis į medikus.</a:t>
            </a:r>
            <a:endParaRPr lang="lt-LT" sz="1000" dirty="0">
              <a:latin typeface="Times New Roman" panose="02020603050405020304" pitchFamily="18" charset="0"/>
              <a:ea typeface="Times New Roman" panose="02020603050405020304" pitchFamily="18" charset="0"/>
            </a:endParaRPr>
          </a:p>
        </p:txBody>
      </p:sp>
      <p:sp>
        <p:nvSpPr>
          <p:cNvPr id="18" name="Rectangle 17">
            <a:extLst>
              <a:ext uri="{FF2B5EF4-FFF2-40B4-BE49-F238E27FC236}">
                <a16:creationId xmlns:a16="http://schemas.microsoft.com/office/drawing/2014/main" id="{C9533F0B-C663-468F-9778-FA5659E2402E}"/>
              </a:ext>
            </a:extLst>
          </p:cNvPr>
          <p:cNvSpPr/>
          <p:nvPr/>
        </p:nvSpPr>
        <p:spPr>
          <a:xfrm>
            <a:off x="131647" y="8107067"/>
            <a:ext cx="6527282" cy="553998"/>
          </a:xfrm>
          <a:prstGeom prst="rect">
            <a:avLst/>
          </a:prstGeom>
        </p:spPr>
        <p:txBody>
          <a:bodyPr wrap="square">
            <a:spAutoFit/>
          </a:bodyPr>
          <a:lstStyle/>
          <a:p>
            <a:pPr algn="just">
              <a:spcBef>
                <a:spcPts val="1500"/>
              </a:spcBef>
              <a:spcAft>
                <a:spcPts val="1500"/>
              </a:spcAft>
            </a:pPr>
            <a:r>
              <a:rPr lang="lt-LT" sz="1000" b="1" dirty="0">
                <a:solidFill>
                  <a:srgbClr val="212529"/>
                </a:solidFill>
                <a:latin typeface="Arial" panose="020B0604020202020204" pitchFamily="34" charset="0"/>
                <a:ea typeface="Times New Roman" panose="02020603050405020304" pitchFamily="18" charset="0"/>
              </a:rPr>
              <a:t>Virškinamojo trakto infekcija – bakterinė ar virusinė? </a:t>
            </a:r>
            <a:r>
              <a:rPr lang="lt-LT" sz="1000" dirty="0">
                <a:solidFill>
                  <a:srgbClr val="212529"/>
                </a:solidFill>
                <a:latin typeface="Arial" panose="020B0604020202020204" pitchFamily="34" charset="0"/>
                <a:ea typeface="Times New Roman" panose="02020603050405020304" pitchFamily="18" charset="0"/>
              </a:rPr>
              <a:t>Pykinimas, viduriavimas, pilvo skausmai dažniausiai reiškia virškinamojo trakto infekciją. Virškinamojo trakto infekcijas galima skirstyti į dvi kategorijas pagal tai, kaip susergama:</a:t>
            </a:r>
            <a:endParaRPr lang="lt-LT" sz="1000" dirty="0">
              <a:latin typeface="Times New Roman" panose="02020603050405020304" pitchFamily="18" charset="0"/>
              <a:ea typeface="Times New Roman" panose="02020603050405020304" pitchFamily="18" charset="0"/>
            </a:endParaRPr>
          </a:p>
        </p:txBody>
      </p:sp>
      <p:sp>
        <p:nvSpPr>
          <p:cNvPr id="19" name="TextBox 18">
            <a:extLst>
              <a:ext uri="{FF2B5EF4-FFF2-40B4-BE49-F238E27FC236}">
                <a16:creationId xmlns:a16="http://schemas.microsoft.com/office/drawing/2014/main" id="{62D05AE2-8022-4662-AD40-E2AF6A583E41}"/>
              </a:ext>
            </a:extLst>
          </p:cNvPr>
          <p:cNvSpPr txBox="1"/>
          <p:nvPr/>
        </p:nvSpPr>
        <p:spPr>
          <a:xfrm>
            <a:off x="163940" y="8596336"/>
            <a:ext cx="5271069" cy="707886"/>
          </a:xfrm>
          <a:prstGeom prst="rect">
            <a:avLst/>
          </a:prstGeom>
          <a:noFill/>
        </p:spPr>
        <p:txBody>
          <a:bodyPr wrap="square" rtlCol="0">
            <a:spAutoFit/>
          </a:bodyPr>
          <a:lstStyle/>
          <a:p>
            <a:pPr marL="285750" indent="-285750">
              <a:buFont typeface="Arial" panose="020B0604020202020204" pitchFamily="34" charset="0"/>
              <a:buChar char="•"/>
            </a:pPr>
            <a:r>
              <a:rPr lang="lt-LT" sz="1000" dirty="0" err="1">
                <a:latin typeface="Arial" panose="020B0604020202020204" pitchFamily="34" charset="0"/>
                <a:cs typeface="Arial" panose="020B0604020202020204" pitchFamily="34" charset="0"/>
              </a:rPr>
              <a:t>Gastroenteritas</a:t>
            </a:r>
            <a:r>
              <a:rPr lang="lt-LT" sz="1000" dirty="0">
                <a:latin typeface="Arial" panose="020B0604020202020204" pitchFamily="34" charset="0"/>
                <a:cs typeface="Arial" panose="020B0604020202020204" pitchFamily="34" charset="0"/>
              </a:rPr>
              <a:t> yra virškinamojo trakto infekcija, kurią sukelia sąlytis su sergančio žmogaus išmatomis ar skrandžio turiniu</a:t>
            </a:r>
          </a:p>
          <a:p>
            <a:pPr marL="285750" indent="-285750">
              <a:buFont typeface="Arial" panose="020B0604020202020204" pitchFamily="34" charset="0"/>
              <a:buChar char="•"/>
            </a:pPr>
            <a:r>
              <a:rPr lang="lt-LT" sz="1000" dirty="0">
                <a:latin typeface="Arial" panose="020B0604020202020204" pitchFamily="34" charset="0"/>
                <a:cs typeface="Arial" panose="020B0604020202020204" pitchFamily="34" charset="0"/>
              </a:rPr>
              <a:t>Apsinuodijimas maistu – virškinamojo trakto infekcija, kai užsikrečiama suvartojus užterštą maistą ar skysčius </a:t>
            </a:r>
          </a:p>
        </p:txBody>
      </p:sp>
      <p:pic>
        <p:nvPicPr>
          <p:cNvPr id="20" name="Picture 19">
            <a:extLst>
              <a:ext uri="{FF2B5EF4-FFF2-40B4-BE49-F238E27FC236}">
                <a16:creationId xmlns:a16="http://schemas.microsoft.com/office/drawing/2014/main" id="{A57EC934-C028-4EEA-8891-6B0279BDBE86}"/>
              </a:ext>
            </a:extLst>
          </p:cNvPr>
          <p:cNvPicPr>
            <a:picLocks noChangeAspect="1"/>
          </p:cNvPicPr>
          <p:nvPr/>
        </p:nvPicPr>
        <p:blipFill>
          <a:blip r:embed="rId2"/>
          <a:stretch>
            <a:fillRect/>
          </a:stretch>
        </p:blipFill>
        <p:spPr>
          <a:xfrm>
            <a:off x="2429349" y="4138767"/>
            <a:ext cx="2024178" cy="1126688"/>
          </a:xfrm>
          <a:prstGeom prst="rect">
            <a:avLst/>
          </a:prstGeom>
        </p:spPr>
      </p:pic>
      <p:sp>
        <p:nvSpPr>
          <p:cNvPr id="21" name="Rectangle 20">
            <a:extLst>
              <a:ext uri="{FF2B5EF4-FFF2-40B4-BE49-F238E27FC236}">
                <a16:creationId xmlns:a16="http://schemas.microsoft.com/office/drawing/2014/main" id="{124519EE-CB6E-4F8D-BF8E-7D2B96D4F1F6}"/>
              </a:ext>
            </a:extLst>
          </p:cNvPr>
          <p:cNvSpPr/>
          <p:nvPr/>
        </p:nvSpPr>
        <p:spPr>
          <a:xfrm>
            <a:off x="1584529" y="174962"/>
            <a:ext cx="3850480" cy="307777"/>
          </a:xfrm>
          <a:prstGeom prst="rect">
            <a:avLst/>
          </a:prstGeom>
        </p:spPr>
        <p:txBody>
          <a:bodyPr wrap="square">
            <a:spAutoFit/>
          </a:bodyPr>
          <a:lstStyle/>
          <a:p>
            <a:r>
              <a:rPr lang="lt-LT" sz="1400" b="1" kern="0"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INFEKCINĖS LIGOS IR JŲ PROFILAKTIK</a:t>
            </a:r>
            <a:r>
              <a:rPr lang="en-US" sz="1400" b="1" kern="0" dirty="0">
                <a:solidFill>
                  <a:schemeClr val="accent2">
                    <a:lumMod val="50000"/>
                  </a:schemeClr>
                </a:solidFill>
                <a:latin typeface="Arial" panose="020B0604020202020204" pitchFamily="34" charset="0"/>
                <a:ea typeface="Times New Roman" panose="02020603050405020304" pitchFamily="18" charset="0"/>
                <a:cs typeface="Arial" panose="020B0604020202020204" pitchFamily="34" charset="0"/>
              </a:rPr>
              <a:t>A</a:t>
            </a:r>
            <a:endParaRPr lang="lt-LT" sz="1400" dirty="0">
              <a:solidFill>
                <a:schemeClr val="accent2">
                  <a:lumMod val="50000"/>
                </a:schemeClr>
              </a:solidFill>
            </a:endParaRPr>
          </a:p>
        </p:txBody>
      </p:sp>
    </p:spTree>
    <p:extLst>
      <p:ext uri="{BB962C8B-B14F-4D97-AF65-F5344CB8AC3E}">
        <p14:creationId xmlns:p14="http://schemas.microsoft.com/office/powerpoint/2010/main" val="1841027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3B566D3-9F85-4398-90A8-25F8D09F039A}"/>
              </a:ext>
            </a:extLst>
          </p:cNvPr>
          <p:cNvSpPr/>
          <p:nvPr/>
        </p:nvSpPr>
        <p:spPr>
          <a:xfrm>
            <a:off x="276388" y="287913"/>
            <a:ext cx="6299227" cy="1323439"/>
          </a:xfrm>
          <a:prstGeom prst="rect">
            <a:avLst/>
          </a:prstGeom>
        </p:spPr>
        <p:txBody>
          <a:bodyPr wrap="square">
            <a:spAutoFit/>
          </a:bodyPr>
          <a:lstStyle/>
          <a:p>
            <a:pPr algn="just">
              <a:spcBef>
                <a:spcPts val="1500"/>
              </a:spcBef>
              <a:spcAft>
                <a:spcPts val="1500"/>
              </a:spcAft>
            </a:pPr>
            <a:r>
              <a:rPr lang="lt-LT" sz="1000" b="1" dirty="0">
                <a:solidFill>
                  <a:srgbClr val="212529"/>
                </a:solidFill>
                <a:latin typeface="Arial" panose="020B0604020202020204" pitchFamily="34" charset="0"/>
                <a:ea typeface="Times New Roman" panose="02020603050405020304" pitchFamily="18" charset="0"/>
              </a:rPr>
              <a:t>Kokios infekcijos gydomas antibiotikais? </a:t>
            </a: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Antibiotikais gydomos bakterinės infekcijos. Antibiotikai yra  vaistai, kurie naikina bakterijas ar sustabdo jų augimą. Antibiotikai neefektyvūs gydant virusines infekcijas. Antibiotikai skirti gydyti bakterinėms infekcijoms. Nepagrįstas antibiotikų vartojimas sukelia bakterijų atsparumą antibiotikams. Dėl to efektyviai išgydyti tam tikras bakterines infekcijas darosi sudėtingiau. Jei gydytojas paskyrė antibiotikų bakterinei infekcijai gydyti, svarbu suvartoti visą kursą, net jei pradedate jaustis geriau po kelių dienų. Jei sutrumpinate gydymo kursą, vartojate mažesnę dozę ar nesilaikote reikiamo režimo, vaisto kiekis jūsų organizme bus nepakankamas, bakterijos išgyvens ir gali tapti atsparios.</a:t>
            </a:r>
            <a:endParaRPr lang="lt-LT" sz="1000" dirty="0">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320143C4-880C-4D90-BCB1-504BB52F910D}"/>
              </a:ext>
            </a:extLst>
          </p:cNvPr>
          <p:cNvSpPr/>
          <p:nvPr/>
        </p:nvSpPr>
        <p:spPr>
          <a:xfrm>
            <a:off x="244461" y="220041"/>
            <a:ext cx="6369077" cy="1446550"/>
          </a:xfrm>
          <a:prstGeom prst="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lt-LT" sz="1000"/>
          </a:p>
        </p:txBody>
      </p:sp>
      <p:sp>
        <p:nvSpPr>
          <p:cNvPr id="6" name="Rectangle 5">
            <a:extLst>
              <a:ext uri="{FF2B5EF4-FFF2-40B4-BE49-F238E27FC236}">
                <a16:creationId xmlns:a16="http://schemas.microsoft.com/office/drawing/2014/main" id="{2D345A33-009B-4CF6-9E92-FFFE4FCE4FF3}"/>
              </a:ext>
            </a:extLst>
          </p:cNvPr>
          <p:cNvSpPr/>
          <p:nvPr/>
        </p:nvSpPr>
        <p:spPr>
          <a:xfrm>
            <a:off x="276387" y="2045855"/>
            <a:ext cx="6299227" cy="409664"/>
          </a:xfrm>
          <a:prstGeom prst="rect">
            <a:avLst/>
          </a:prstGeom>
        </p:spPr>
        <p:txBody>
          <a:bodyPr wrap="square">
            <a:spAutoFit/>
          </a:bodyPr>
          <a:lstStyle/>
          <a:p>
            <a:pPr algn="just">
              <a:lnSpc>
                <a:spcPct val="107000"/>
              </a:lnSpc>
              <a:spcBef>
                <a:spcPts val="1500"/>
              </a:spcBef>
              <a:spcAft>
                <a:spcPts val="1500"/>
              </a:spcAft>
            </a:pPr>
            <a:r>
              <a:rPr lang="lt-LT" sz="1000" b="1" kern="0" dirty="0">
                <a:solidFill>
                  <a:srgbClr val="212529"/>
                </a:solidFill>
                <a:latin typeface="Arial" panose="020B0604020202020204" pitchFamily="34" charset="0"/>
                <a:ea typeface="Times New Roman" panose="02020603050405020304" pitchFamily="18" charset="0"/>
                <a:cs typeface="Arial" panose="020B0604020202020204" pitchFamily="34" charset="0"/>
              </a:rPr>
              <a:t>Kaip gydomos virusinės infekcijos?</a:t>
            </a: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 Specifinio gydymo daugeliui virusinių infekcijų nėra, tik simptomų lengvinimas, kol organizmas kovoja su infekcija. Kaip palengvinti būklę susirgus virusine infekcija:</a:t>
            </a:r>
          </a:p>
        </p:txBody>
      </p:sp>
      <p:sp>
        <p:nvSpPr>
          <p:cNvPr id="7" name="TextBox 6">
            <a:extLst>
              <a:ext uri="{FF2B5EF4-FFF2-40B4-BE49-F238E27FC236}">
                <a16:creationId xmlns:a16="http://schemas.microsoft.com/office/drawing/2014/main" id="{D7E81762-2E16-42D2-9B2B-EF3042F5FE7E}"/>
              </a:ext>
            </a:extLst>
          </p:cNvPr>
          <p:cNvSpPr txBox="1"/>
          <p:nvPr/>
        </p:nvSpPr>
        <p:spPr>
          <a:xfrm>
            <a:off x="244461" y="2544131"/>
            <a:ext cx="6231782" cy="861774"/>
          </a:xfrm>
          <a:prstGeom prst="rect">
            <a:avLst/>
          </a:prstGeom>
          <a:noFill/>
        </p:spPr>
        <p:txBody>
          <a:bodyPr wrap="square" rtlCol="0">
            <a:spAutoFit/>
          </a:bodyPr>
          <a:lstStyle/>
          <a:p>
            <a:pPr marL="285750" indent="-285750">
              <a:buFont typeface="Arial" panose="020B0604020202020204" pitchFamily="34" charset="0"/>
              <a:buChar char="•"/>
            </a:pPr>
            <a:r>
              <a:rPr lang="lt-LT" sz="1000" dirty="0">
                <a:latin typeface="Arial" panose="020B0604020202020204" pitchFamily="34" charset="0"/>
                <a:cs typeface="Arial" panose="020B0604020202020204" pitchFamily="34" charset="0"/>
              </a:rPr>
              <a:t>Gerti daug skysčių, vitaminą C</a:t>
            </a:r>
          </a:p>
          <a:p>
            <a:pPr marL="285750" indent="-285750">
              <a:buFont typeface="Arial" panose="020B0604020202020204" pitchFamily="34" charset="0"/>
              <a:buChar char="•"/>
            </a:pPr>
            <a:r>
              <a:rPr lang="lt-LT" sz="1000" dirty="0">
                <a:latin typeface="Arial" panose="020B0604020202020204" pitchFamily="34" charset="0"/>
                <a:cs typeface="Arial" panose="020B0604020202020204" pitchFamily="34" charset="0"/>
              </a:rPr>
              <a:t>Ilsėtis</a:t>
            </a:r>
          </a:p>
          <a:p>
            <a:pPr marL="285750" indent="-285750">
              <a:buFont typeface="Arial" panose="020B0604020202020204" pitchFamily="34" charset="0"/>
              <a:buChar char="•"/>
            </a:pPr>
            <a:r>
              <a:rPr lang="lt-LT" sz="1000" dirty="0">
                <a:latin typeface="Arial" panose="020B0604020202020204" pitchFamily="34" charset="0"/>
                <a:cs typeface="Arial" panose="020B0604020202020204" pitchFamily="34" charset="0"/>
              </a:rPr>
              <a:t>Karščiavimą ir skausmą </a:t>
            </a:r>
            <a:r>
              <a:rPr lang="lt-LT" sz="1000" dirty="0" err="1">
                <a:latin typeface="Arial" panose="020B0604020202020204" pitchFamily="34" charset="0"/>
                <a:cs typeface="Arial" panose="020B0604020202020204" pitchFamily="34" charset="0"/>
              </a:rPr>
              <a:t>mažinančiius</a:t>
            </a:r>
            <a:r>
              <a:rPr lang="lt-LT" sz="1000" dirty="0">
                <a:latin typeface="Arial" panose="020B0604020202020204" pitchFamily="34" charset="0"/>
                <a:cs typeface="Arial" panose="020B0604020202020204" pitchFamily="34" charset="0"/>
              </a:rPr>
              <a:t> vaistus</a:t>
            </a:r>
          </a:p>
          <a:p>
            <a:pPr marL="285750" indent="-285750">
              <a:buFont typeface="Arial" panose="020B0604020202020204" pitchFamily="34" charset="0"/>
              <a:buChar char="•"/>
            </a:pPr>
            <a:r>
              <a:rPr lang="lt-LT" sz="1000" dirty="0">
                <a:latin typeface="Arial" panose="020B0604020202020204" pitchFamily="34" charset="0"/>
                <a:cs typeface="Arial" panose="020B0604020202020204" pitchFamily="34" charset="0"/>
              </a:rPr>
              <a:t>Nosies paburkimą mažinančius vaistus</a:t>
            </a:r>
          </a:p>
          <a:p>
            <a:pPr marL="285750" indent="-285750">
              <a:buFont typeface="Arial" panose="020B0604020202020204" pitchFamily="34" charset="0"/>
              <a:buChar char="•"/>
            </a:pPr>
            <a:r>
              <a:rPr lang="lt-LT" sz="1000" dirty="0">
                <a:latin typeface="Arial" panose="020B0604020202020204" pitchFamily="34" charset="0"/>
                <a:cs typeface="Arial" panose="020B0604020202020204" pitchFamily="34" charset="0"/>
              </a:rPr>
              <a:t>Gerklės skausmą mažinančias pastiles</a:t>
            </a:r>
          </a:p>
        </p:txBody>
      </p:sp>
      <p:sp>
        <p:nvSpPr>
          <p:cNvPr id="8" name="Rectangle 7">
            <a:extLst>
              <a:ext uri="{FF2B5EF4-FFF2-40B4-BE49-F238E27FC236}">
                <a16:creationId xmlns:a16="http://schemas.microsoft.com/office/drawing/2014/main" id="{7DAD5DA1-7B38-46D6-A423-52758FDEB6AB}"/>
              </a:ext>
            </a:extLst>
          </p:cNvPr>
          <p:cNvSpPr/>
          <p:nvPr/>
        </p:nvSpPr>
        <p:spPr>
          <a:xfrm>
            <a:off x="244461" y="3437158"/>
            <a:ext cx="6331153" cy="413318"/>
          </a:xfrm>
          <a:prstGeom prst="rect">
            <a:avLst/>
          </a:prstGeom>
        </p:spPr>
        <p:txBody>
          <a:bodyPr wrap="square">
            <a:spAutoFit/>
          </a:bodyPr>
          <a:lstStyle/>
          <a:p>
            <a:pPr algn="just">
              <a:lnSpc>
                <a:spcPct val="107000"/>
              </a:lnSpc>
              <a:spcBef>
                <a:spcPts val="1500"/>
              </a:spcBef>
              <a:spcAft>
                <a:spcPts val="1500"/>
              </a:spcAft>
            </a:pP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Tam tikrais atvejais gydytojas gali paskirti antivirusinių vaistų</a:t>
            </a:r>
            <a:r>
              <a:rPr lang="lt-LT" sz="1000" b="1" kern="0" dirty="0">
                <a:solidFill>
                  <a:srgbClr val="212529"/>
                </a:solidFill>
                <a:latin typeface="Arial" panose="020B0604020202020204" pitchFamily="34" charset="0"/>
                <a:ea typeface="Times New Roman" panose="02020603050405020304" pitchFamily="18" charset="0"/>
                <a:cs typeface="Arial" panose="020B0604020202020204" pitchFamily="34" charset="0"/>
              </a:rPr>
              <a:t>. </a:t>
            </a: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Jais gydomas gripas arba </a:t>
            </a:r>
            <a:r>
              <a:rPr lang="lt-LT" sz="1000" kern="0" dirty="0" err="1">
                <a:solidFill>
                  <a:srgbClr val="212529"/>
                </a:solidFill>
                <a:latin typeface="Arial" panose="020B0604020202020204" pitchFamily="34" charset="0"/>
                <a:ea typeface="Times New Roman" panose="02020603050405020304" pitchFamily="18" charset="0"/>
                <a:cs typeface="Arial" panose="020B0604020202020204" pitchFamily="34" charset="0"/>
              </a:rPr>
              <a:t>herpeso</a:t>
            </a: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 viruso sukeltos būklės. </a:t>
            </a:r>
            <a:endParaRPr lang="lt-LT" sz="1000" kern="1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4EB58C4A-1581-48B0-99C1-CFA603C5C641}"/>
              </a:ext>
            </a:extLst>
          </p:cNvPr>
          <p:cNvSpPr/>
          <p:nvPr/>
        </p:nvSpPr>
        <p:spPr>
          <a:xfrm>
            <a:off x="276388" y="3964405"/>
            <a:ext cx="6199856" cy="2961580"/>
          </a:xfrm>
          <a:prstGeom prst="rect">
            <a:avLst/>
          </a:prstGeom>
        </p:spPr>
        <p:txBody>
          <a:bodyPr wrap="square">
            <a:spAutoFit/>
          </a:bodyPr>
          <a:lstStyle/>
          <a:p>
            <a:pPr algn="just">
              <a:lnSpc>
                <a:spcPct val="107000"/>
              </a:lnSpc>
              <a:spcBef>
                <a:spcPts val="1500"/>
              </a:spcBef>
              <a:spcAft>
                <a:spcPts val="1500"/>
              </a:spcAft>
            </a:pPr>
            <a:r>
              <a:rPr lang="lt-LT" sz="1000" b="1" kern="0" dirty="0">
                <a:solidFill>
                  <a:srgbClr val="212529"/>
                </a:solidFill>
                <a:latin typeface="Arial" panose="020B0604020202020204" pitchFamily="34" charset="0"/>
                <a:ea typeface="Times New Roman" panose="02020603050405020304" pitchFamily="18" charset="0"/>
                <a:cs typeface="Arial" panose="020B0604020202020204" pitchFamily="34" charset="0"/>
              </a:rPr>
              <a:t>Kaip išvengti infekcijos? </a:t>
            </a: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Laikytis higienos. Plautis rankas prieš valgį, pasinaudojus tualetu, prieš ir po maisto ruošimo.</a:t>
            </a:r>
            <a:endParaRPr lang="lt-LT" sz="1000"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ts val="1425"/>
              </a:lnSpc>
              <a:spcAft>
                <a:spcPts val="1125"/>
              </a:spcAft>
              <a:buSzPts val="1000"/>
              <a:buFont typeface="Symbol" panose="05050102010706020507" pitchFamily="18" charset="2"/>
              <a:buChar char=""/>
              <a:tabLst>
                <a:tab pos="457200" algn="l"/>
              </a:tabLst>
            </a:pP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Nelieskite veido, burnos, nosies, akių nešvariomis rankomis. Nesidalinkite asmeniniais daiktais: valgymo įrankiais, stiklinėmis, iš kurių geriate, dantų šepetėliais.</a:t>
            </a:r>
            <a:endParaRPr lang="lt-LT" sz="1000" kern="100" dirty="0">
              <a:solidFill>
                <a:srgbClr val="212529"/>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ts val="1425"/>
              </a:lnSpc>
              <a:spcAft>
                <a:spcPts val="1125"/>
              </a:spcAft>
              <a:buSzPts val="1000"/>
              <a:buFont typeface="Symbol" panose="05050102010706020507" pitchFamily="18" charset="2"/>
              <a:buChar char=""/>
              <a:tabLst>
                <a:tab pos="457200" algn="l"/>
              </a:tabLst>
            </a:pP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Skiepijantis galima išvengti daugelio virusinių ir bakterinių ligų – tymų, gripo, stabligės, kokliušo, kitų.</a:t>
            </a:r>
            <a:endParaRPr lang="lt-LT" sz="1000" kern="100" dirty="0">
              <a:solidFill>
                <a:srgbClr val="212529"/>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ts val="1425"/>
              </a:lnSpc>
              <a:spcAft>
                <a:spcPts val="1125"/>
              </a:spcAft>
              <a:buSzPts val="1000"/>
              <a:buFont typeface="Symbol" panose="05050102010706020507" pitchFamily="18" charset="2"/>
              <a:buChar char=""/>
              <a:tabLst>
                <a:tab pos="457200" algn="l"/>
              </a:tabLst>
            </a:pP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Niekur neikite, jei sergate, kad neužkrėstumėte kitų žmonių. Jei būtina išeiti, dėvėkite kaukę. Dažnai plaukite rankas, čiaudėkite ar kosėkite į sulenktą alkūnę ar servetėlę. Panaudotą servetėlę išmeskite.</a:t>
            </a:r>
            <a:endParaRPr lang="lt-LT" sz="1000" kern="100" dirty="0">
              <a:solidFill>
                <a:srgbClr val="212529"/>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ts val="1425"/>
              </a:lnSpc>
              <a:spcAft>
                <a:spcPts val="1125"/>
              </a:spcAft>
              <a:buSzPts val="1000"/>
              <a:buFont typeface="Symbol" panose="05050102010706020507" pitchFamily="18" charset="2"/>
              <a:buChar char=""/>
              <a:tabLst>
                <a:tab pos="457200" algn="l"/>
              </a:tabLst>
            </a:pP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Tinkamai ruoškite maistą. Mėsa turėtų būti ruošiama tinkamoje temperatūroje, daržoves ir vaisius būtina plauti. Nepalikite kambario temperatūroje maisto likučių, kuriuos valgysite vėliau,</a:t>
            </a:r>
            <a:r>
              <a:rPr lang="en-US"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 b</a:t>
            </a:r>
            <a:r>
              <a:rPr lang="lt-LT" sz="1000" kern="0" dirty="0" err="1">
                <a:solidFill>
                  <a:srgbClr val="212529"/>
                </a:solidFill>
                <a:latin typeface="Arial" panose="020B0604020202020204" pitchFamily="34" charset="0"/>
                <a:ea typeface="Times New Roman" panose="02020603050405020304" pitchFamily="18" charset="0"/>
                <a:cs typeface="Arial" panose="020B0604020202020204" pitchFamily="34" charset="0"/>
              </a:rPr>
              <a:t>ūtinai</a:t>
            </a: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 įdėkite į šaldytuvą.</a:t>
            </a:r>
            <a:endParaRPr lang="lt-LT" sz="1000" kern="100" dirty="0">
              <a:solidFill>
                <a:srgbClr val="212529"/>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nSpc>
                <a:spcPts val="1425"/>
              </a:lnSpc>
              <a:spcAft>
                <a:spcPts val="1125"/>
              </a:spcAft>
              <a:buSzPts val="1000"/>
              <a:buFont typeface="Symbol" panose="05050102010706020507" pitchFamily="18" charset="2"/>
              <a:buChar char=""/>
              <a:tabLst>
                <a:tab pos="457200" algn="l"/>
              </a:tabLst>
            </a:pP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Apsisaugokite nuo vabzdžių įkandimų.  Dėvėkite ilgas kelnes, drabužius su ilgomis rankovėmis. Naudokite </a:t>
            </a:r>
            <a:r>
              <a:rPr lang="lt-LT" sz="1000" kern="0" dirty="0" err="1">
                <a:solidFill>
                  <a:srgbClr val="212529"/>
                </a:solidFill>
                <a:latin typeface="Arial" panose="020B0604020202020204" pitchFamily="34" charset="0"/>
                <a:ea typeface="Times New Roman" panose="02020603050405020304" pitchFamily="18" charset="0"/>
                <a:cs typeface="Arial" panose="020B0604020202020204" pitchFamily="34" charset="0"/>
              </a:rPr>
              <a:t>repelentą</a:t>
            </a:r>
            <a:r>
              <a:rPr lang="lt-LT" sz="1000" kern="0" dirty="0">
                <a:solidFill>
                  <a:srgbClr val="212529"/>
                </a:solidFill>
                <a:latin typeface="Arial" panose="020B0604020202020204" pitchFamily="34" charset="0"/>
                <a:ea typeface="Times New Roman" panose="02020603050405020304" pitchFamily="18" charset="0"/>
                <a:cs typeface="Arial" panose="020B0604020202020204" pitchFamily="34" charset="0"/>
              </a:rPr>
              <a:t> vabzdžiams atbaidyti, jei ketinate būti gamtoje.</a:t>
            </a:r>
            <a:endParaRPr lang="lt-LT" sz="1000" kern="100" dirty="0">
              <a:solidFill>
                <a:srgbClr val="212529"/>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10" name="Paveikslėlis 1661105867">
            <a:extLst>
              <a:ext uri="{FF2B5EF4-FFF2-40B4-BE49-F238E27FC236}">
                <a16:creationId xmlns:a16="http://schemas.microsoft.com/office/drawing/2014/main" id="{4D5ED018-1EA0-47A4-9799-DBCE7967F0D3}"/>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15813" y="8076131"/>
            <a:ext cx="1644651" cy="1446550"/>
          </a:xfrm>
          <a:prstGeom prst="rect">
            <a:avLst/>
          </a:prstGeom>
          <a:noFill/>
          <a:ln>
            <a:noFill/>
          </a:ln>
        </p:spPr>
      </p:pic>
      <p:sp>
        <p:nvSpPr>
          <p:cNvPr id="11" name="Rectangle 10">
            <a:extLst>
              <a:ext uri="{FF2B5EF4-FFF2-40B4-BE49-F238E27FC236}">
                <a16:creationId xmlns:a16="http://schemas.microsoft.com/office/drawing/2014/main" id="{5697313A-9D18-4463-B507-A6989C697C13}"/>
              </a:ext>
            </a:extLst>
          </p:cNvPr>
          <p:cNvSpPr/>
          <p:nvPr/>
        </p:nvSpPr>
        <p:spPr>
          <a:xfrm>
            <a:off x="97536" y="9123717"/>
            <a:ext cx="5364162" cy="691728"/>
          </a:xfrm>
          <a:prstGeom prst="rect">
            <a:avLst/>
          </a:prstGeom>
        </p:spPr>
        <p:txBody>
          <a:bodyPr wrap="square">
            <a:spAutoFit/>
          </a:bodyPr>
          <a:lstStyle/>
          <a:p>
            <a:pPr>
              <a:lnSpc>
                <a:spcPct val="107000"/>
              </a:lnSpc>
              <a:spcAft>
                <a:spcPts val="800"/>
              </a:spcAft>
            </a:pPr>
            <a:r>
              <a:rPr lang="lt-LT" sz="1000" kern="100" dirty="0">
                <a:latin typeface="Calibri" panose="020F0502020204030204" pitchFamily="34" charset="0"/>
                <a:ea typeface="Calibri" panose="020F0502020204030204" pitchFamily="34" charset="0"/>
                <a:cs typeface="Arial" panose="020B0604020202020204" pitchFamily="34" charset="0"/>
              </a:rPr>
              <a:t>Parengė visuomenės sveikatos specialistė Rita </a:t>
            </a:r>
            <a:r>
              <a:rPr lang="lt-LT" sz="1000" kern="100" dirty="0" err="1">
                <a:latin typeface="Calibri" panose="020F0502020204030204" pitchFamily="34" charset="0"/>
                <a:ea typeface="Calibri" panose="020F0502020204030204" pitchFamily="34" charset="0"/>
                <a:cs typeface="Arial" panose="020B0604020202020204" pitchFamily="34" charset="0"/>
              </a:rPr>
              <a:t>Kleinauskienė</a:t>
            </a:r>
            <a:r>
              <a:rPr lang="lt-LT" sz="1000" kern="100" dirty="0">
                <a:latin typeface="Calibri" panose="020F0502020204030204" pitchFamily="34" charset="0"/>
                <a:ea typeface="Calibri" panose="020F0502020204030204" pitchFamily="34" charset="0"/>
                <a:cs typeface="Arial" panose="020B0604020202020204" pitchFamily="34" charset="0"/>
              </a:rPr>
              <a:t> pagal ULAC medžiagą, el. paštas: </a:t>
            </a:r>
            <a:r>
              <a:rPr lang="lt-LT" sz="1000" u="sng" kern="100" dirty="0" err="1">
                <a:solidFill>
                  <a:srgbClr val="0000FF"/>
                </a:solidFill>
                <a:latin typeface="Calibri" panose="020F0502020204030204" pitchFamily="34" charset="0"/>
                <a:ea typeface="Calibri" panose="020F0502020204030204" pitchFamily="34" charset="0"/>
                <a:cs typeface="Arial" panose="020B0604020202020204" pitchFamily="34" charset="0"/>
                <a:hlinkClick r:id="rId3"/>
              </a:rPr>
              <a:t>rita.kleinauskiene@sveikatos-biuras.lt</a:t>
            </a:r>
            <a:endParaRPr lang="lt-LT" sz="1000" kern="100" dirty="0">
              <a:latin typeface="Calibri" panose="020F0502020204030204" pitchFamily="34" charset="0"/>
              <a:ea typeface="Calibri" panose="020F0502020204030204" pitchFamily="34" charset="0"/>
              <a:cs typeface="Arial" panose="020B0604020202020204" pitchFamily="34" charset="0"/>
            </a:endParaRPr>
          </a:p>
          <a:p>
            <a:pPr>
              <a:lnSpc>
                <a:spcPts val="1425"/>
              </a:lnSpc>
              <a:spcAft>
                <a:spcPts val="1125"/>
              </a:spcAft>
            </a:pPr>
            <a:r>
              <a:rPr lang="lt-LT" sz="1000" kern="0" dirty="0">
                <a:solidFill>
                  <a:srgbClr val="212529"/>
                </a:solidFill>
                <a:effectLst/>
                <a:latin typeface="Arial" panose="020B0604020202020204" pitchFamily="34" charset="0"/>
                <a:ea typeface="Times New Roman" panose="02020603050405020304" pitchFamily="18" charset="0"/>
                <a:cs typeface="Arial" panose="020B0604020202020204" pitchFamily="34" charset="0"/>
              </a:rPr>
              <a:t> </a:t>
            </a:r>
            <a:endParaRPr lang="lt-LT" sz="1000" kern="1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2717484"/>
      </p:ext>
    </p:extLst>
  </p:cSld>
  <p:clrMapOvr>
    <a:masterClrMapping/>
  </p:clrMapOvr>
</p:sld>
</file>

<file path=ppt/theme/theme1.xml><?xml version="1.0" encoding="utf-8"?>
<a:theme xmlns:a="http://schemas.openxmlformats.org/drawingml/2006/main" name="„Office“ tema">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726</TotalTime>
  <Words>945</Words>
  <Application>Microsoft Office PowerPoint</Application>
  <PresentationFormat>A4 formatas (210x297 mm)</PresentationFormat>
  <Paragraphs>49</Paragraphs>
  <Slides>2</Slides>
  <Notes>0</Notes>
  <HiddenSlides>0</HiddenSlides>
  <MMClips>0</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2</vt:i4>
      </vt:variant>
    </vt:vector>
  </HeadingPairs>
  <TitlesOfParts>
    <vt:vector size="8" baseType="lpstr">
      <vt:lpstr>Arial</vt:lpstr>
      <vt:lpstr>Calibri</vt:lpstr>
      <vt:lpstr>Calibri Light</vt:lpstr>
      <vt:lpstr>Symbol</vt:lpstr>
      <vt:lpstr>Times New Roman</vt:lpstr>
      <vt:lpstr>„Office“ tema</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Sveikatos-biuras Sveikatos-biuras</dc:creator>
  <cp:lastModifiedBy>Sveikatos-biuras Sveikatos-biuras</cp:lastModifiedBy>
  <cp:revision>5</cp:revision>
  <dcterms:created xsi:type="dcterms:W3CDTF">2024-03-24T17:34:57Z</dcterms:created>
  <dcterms:modified xsi:type="dcterms:W3CDTF">2024-03-27T09:52:40Z</dcterms:modified>
</cp:coreProperties>
</file>