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19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30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49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956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279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58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49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026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54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232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241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69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CA1C7-7B90-4476-8023-681059766387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C2772-F34E-4315-BBFC-09D31BD4B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21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C9E2EE2-BB05-817C-42C9-EC83AB09C8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2806" y="71227"/>
            <a:ext cx="5363826" cy="683406"/>
          </a:xfrm>
        </p:spPr>
        <p:txBody>
          <a:bodyPr>
            <a:noAutofit/>
          </a:bodyPr>
          <a:lstStyle/>
          <a:p>
            <a:r>
              <a:rPr lang="lt-LT" sz="2000" b="1" dirty="0"/>
              <a:t>Virusinė žarnyno infekcija</a:t>
            </a:r>
            <a:br>
              <a:rPr lang="lt-LT" sz="2000" dirty="0"/>
            </a:b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BCF5D5-6A1B-22CF-2CA6-E6698F5739E7}"/>
              </a:ext>
            </a:extLst>
          </p:cNvPr>
          <p:cNvSpPr txBox="1"/>
          <p:nvPr/>
        </p:nvSpPr>
        <p:spPr>
          <a:xfrm>
            <a:off x="325333" y="449018"/>
            <a:ext cx="61812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Užkrečiamųjų ligų ir AIDS centro (ULAC) medikai informuoja, kad artėjant šaltajam metų laikotarpiui aktyviai plinta  ne tik peršalimo ligos, bet ir taip vadinami žarnyno virusai. </a:t>
            </a:r>
            <a:r>
              <a:rPr lang="lt-LT" sz="800" dirty="0" err="1">
                <a:solidFill>
                  <a:srgbClr val="555555"/>
                </a:solidFill>
                <a:latin typeface="Open Sans" panose="020B0606030504020204" pitchFamily="34" charset="0"/>
              </a:rPr>
              <a:t>Rotavirusai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, </a:t>
            </a:r>
            <a:r>
              <a:rPr lang="lt-LT" sz="800" dirty="0" err="1">
                <a:solidFill>
                  <a:srgbClr val="555555"/>
                </a:solidFill>
                <a:latin typeface="Open Sans" panose="020B0606030504020204" pitchFamily="34" charset="0"/>
              </a:rPr>
              <a:t>norovirusai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, </a:t>
            </a:r>
            <a:r>
              <a:rPr lang="lt-LT" sz="800" dirty="0" err="1">
                <a:solidFill>
                  <a:srgbClr val="555555"/>
                </a:solidFill>
                <a:latin typeface="Open Sans" panose="020B0606030504020204" pitchFamily="34" charset="0"/>
              </a:rPr>
              <a:t>astrovirusai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, </a:t>
            </a:r>
            <a:r>
              <a:rPr lang="lt-LT" sz="800" dirty="0" err="1">
                <a:solidFill>
                  <a:srgbClr val="555555"/>
                </a:solidFill>
                <a:latin typeface="Open Sans" panose="020B0606030504020204" pitchFamily="34" charset="0"/>
              </a:rPr>
              <a:t>pikornavirusai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, adenovirusai ir </a:t>
            </a:r>
            <a:r>
              <a:rPr lang="lt-LT" sz="800" dirty="0" err="1">
                <a:solidFill>
                  <a:srgbClr val="555555"/>
                </a:solidFill>
                <a:latin typeface="Open Sans" panose="020B0606030504020204" pitchFamily="34" charset="0"/>
              </a:rPr>
              <a:t>parvovirusai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 ir kt. gali sukelti ūmias žarnyno infekcines ligas, kurios pasireiškia vėmimu, viduriavimu, karščiavimu. Dėl higienos įgūdžių stokos šie virusai </a:t>
            </a:r>
            <a:r>
              <a:rPr lang="lt-LT" sz="800" dirty="0" err="1">
                <a:solidFill>
                  <a:srgbClr val="555555"/>
                </a:solidFill>
                <a:latin typeface="Open Sans" panose="020B0606030504020204" pitchFamily="34" charset="0"/>
              </a:rPr>
              <a:t>lab</a:t>
            </a:r>
            <a:r>
              <a:rPr lang="en-US" sz="800" dirty="0">
                <a:solidFill>
                  <a:srgbClr val="555555"/>
                </a:solidFill>
                <a:latin typeface="Open Sans" panose="020B0606030504020204" pitchFamily="34" charset="0"/>
              </a:rPr>
              <a:t>ai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 plinta vaikų kolektyvuose per aplinkos paviršius ir užterštas rankas. Vaikai iš kolektyvo virusų parsineša į šeimą, kur užsikrečia kiti šeimos nariai.</a:t>
            </a:r>
            <a:endParaRPr lang="en-US" sz="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83F9A3-AEEC-67D9-8344-4EBB825779AC}"/>
              </a:ext>
            </a:extLst>
          </p:cNvPr>
          <p:cNvSpPr txBox="1"/>
          <p:nvPr/>
        </p:nvSpPr>
        <p:spPr>
          <a:xfrm>
            <a:off x="337056" y="1140530"/>
            <a:ext cx="60542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Dažniausiai Lietuvoje yra registruojamos </a:t>
            </a:r>
            <a:r>
              <a:rPr lang="lt-LT" sz="800" b="1" dirty="0" err="1">
                <a:solidFill>
                  <a:srgbClr val="555555"/>
                </a:solidFill>
                <a:latin typeface="Open Sans" panose="020B0606030504020204" pitchFamily="34" charset="0"/>
              </a:rPr>
              <a:t>rotavirusų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 </a:t>
            </a:r>
            <a:r>
              <a:rPr lang="en-US" sz="800" dirty="0" err="1">
                <a:solidFill>
                  <a:srgbClr val="555555"/>
                </a:solidFill>
                <a:latin typeface="Open Sans" panose="020B0606030504020204" pitchFamily="34" charset="0"/>
              </a:rPr>
              <a:t>ir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 </a:t>
            </a:r>
            <a:r>
              <a:rPr lang="lt-LT" sz="800" b="1" dirty="0" err="1">
                <a:solidFill>
                  <a:srgbClr val="555555"/>
                </a:solidFill>
                <a:latin typeface="Open Sans" panose="020B0606030504020204" pitchFamily="34" charset="0"/>
              </a:rPr>
              <a:t>norovirusų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 sukeltos žarnyno infekcinės ligos. Pirmieji </a:t>
            </a:r>
            <a:r>
              <a:rPr lang="lt-LT" sz="800" b="1" dirty="0" err="1">
                <a:solidFill>
                  <a:srgbClr val="555555"/>
                </a:solidFill>
                <a:latin typeface="Open Sans" panose="020B0606030504020204" pitchFamily="34" charset="0"/>
              </a:rPr>
              <a:t>rotavirusų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 sukelto enterito (plonosios žarnos uždegimas)  simptomai pasireiškia po 24 - 72 valandų po užsikrėtimo.  Liga prasideda ūmiai. Pagrindinis ankstyvasis simptomas - vėmimas, kuris tęsiasi nuo 2 iki 6 dienų. Kiek vėliau ligonis pradeda viduriuoti iki </a:t>
            </a:r>
            <a:r>
              <a:rPr lang="en-US" sz="800" dirty="0">
                <a:solidFill>
                  <a:srgbClr val="555555"/>
                </a:solidFill>
                <a:latin typeface="Open Sans" panose="020B0606030504020204" pitchFamily="34" charset="0"/>
              </a:rPr>
              <a:t>15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 kartų per parą skystomis arba pusiau skystomis išmatomis. Vaikams gali būti ir lengvų viršutinių kvėpavimo takų uždegimo požymių. Beveik 90 % ligonių karščiuoja. Viduriuodamas ir vemdamas ligonis netenka daug vandens ir druskų. Sunki  dehidratacija gali būti labai pavojinga kūdikiams ir mažiems vaikams.</a:t>
            </a:r>
            <a:endParaRPr lang="en-US" sz="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E42351-E784-CBBA-A81D-AF9C211D1967}"/>
              </a:ext>
            </a:extLst>
          </p:cNvPr>
          <p:cNvSpPr txBox="1"/>
          <p:nvPr/>
        </p:nvSpPr>
        <p:spPr>
          <a:xfrm>
            <a:off x="325334" y="1950986"/>
            <a:ext cx="60659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lt-LT" sz="800" dirty="0" err="1">
                <a:solidFill>
                  <a:srgbClr val="555555"/>
                </a:solidFill>
                <a:latin typeface="Open Sans" panose="020B0606030504020204" pitchFamily="34" charset="0"/>
              </a:rPr>
              <a:t>Rotavirusai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 santykinai atsparūs išorinėje aplinkoje. Esant 4°-20° C temperatūrai jie išlieka gyvybingi kelis mėnesius ir yra gana atsparūs buityje naudojamiems švelnaus poveikio valikliams, tačiau greitai žūsta veikiami chloro turinčiomis dezinfekuojančiomis priemonėmis ar virinant. Ligoniui gausiai viduriuojant </a:t>
            </a:r>
            <a:r>
              <a:rPr lang="lt-LT" sz="800" dirty="0" err="1">
                <a:solidFill>
                  <a:srgbClr val="555555"/>
                </a:solidFill>
                <a:latin typeface="Open Sans" panose="020B0606030504020204" pitchFamily="34" charset="0"/>
              </a:rPr>
              <a:t>rotavirusai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 labai dideliais kiekiais išsiskiria su išmatomis. Užsikrėtimui pakanka tik 10 viruso dalelių. Virusas išskiriamas ūmiu ligos periodu, vidutiniškai 4 - 6 dienas. Todėl </a:t>
            </a:r>
            <a:r>
              <a:rPr lang="lt-LT" sz="800" dirty="0" err="1">
                <a:solidFill>
                  <a:srgbClr val="555555"/>
                </a:solidFill>
                <a:latin typeface="Open Sans" panose="020B0606030504020204" pitchFamily="34" charset="0"/>
              </a:rPr>
              <a:t>rotavirusų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 atsparumas išorinėje aplinkoje ir labai maža užkrečiamoji dozė sudaro prielaidas plačiam jų paplitimui visuomenėje.</a:t>
            </a:r>
            <a:endParaRPr lang="en-US" sz="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2879AE-91BA-BAE4-3794-FA71EF95137B}"/>
              </a:ext>
            </a:extLst>
          </p:cNvPr>
          <p:cNvSpPr txBox="1"/>
          <p:nvPr/>
        </p:nvSpPr>
        <p:spPr>
          <a:xfrm>
            <a:off x="346565" y="2797021"/>
            <a:ext cx="60447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800" b="1" dirty="0" err="1">
                <a:solidFill>
                  <a:srgbClr val="555555"/>
                </a:solidFill>
                <a:latin typeface="Open Sans" panose="020B0606030504020204" pitchFamily="34" charset="0"/>
              </a:rPr>
              <a:t>Norovirusai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 yra labai patogeniški, nuo kelių iki 100 viruso dalelių gali sukelti ligą, priklausomai nuo žmogaus imlumo. </a:t>
            </a:r>
            <a:r>
              <a:rPr lang="lt-LT" sz="800" dirty="0" err="1">
                <a:solidFill>
                  <a:srgbClr val="555555"/>
                </a:solidFill>
                <a:latin typeface="Open Sans" panose="020B0606030504020204" pitchFamily="34" charset="0"/>
              </a:rPr>
              <a:t>Norovirusai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 taip pat plinta fekaliniu – oraliniu būdu, dažniausiai nuo tiesioginio sąlyčio su ligoniu arba per žmogaus fekalijomis užterštą maistą bei geriamąjį vandenį. Šie virusai yra atsparūs išorinės aplinkos veiksnių poveikiui: pakelia užšaldymą ir kaitinimą iki 60° C. Protrūkių metu infekcija gali plisti keliais būdais: protrūkio pradžioje užsikrečiama per maistą, vėliau infekcija plinta nuo žmogaus žmogui ligonių šeimose.</a:t>
            </a:r>
            <a:r>
              <a:rPr lang="lt-LT" sz="800" dirty="0"/>
              <a:t> 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Inkubacinis periodas po užsikrėtimo trunka nuo 12 iki 48 valandų, vidutiniškai apie 33 valandas. Liga pasireiškia ūmiu vėmimu, pilvo skausmais, gausiu vandeningu viduriavimu.</a:t>
            </a:r>
            <a:endParaRPr lang="en-US" sz="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B820F5-634E-8F08-F00D-FA634C65F9D5}"/>
              </a:ext>
            </a:extLst>
          </p:cNvPr>
          <p:cNvSpPr txBox="1"/>
          <p:nvPr/>
        </p:nvSpPr>
        <p:spPr>
          <a:xfrm>
            <a:off x="327545" y="3781558"/>
            <a:ext cx="61175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800" b="1" dirty="0">
                <a:solidFill>
                  <a:srgbClr val="555555"/>
                </a:solidFill>
                <a:latin typeface="Open Sans" panose="020B0606030504020204" pitchFamily="34" charset="0"/>
              </a:rPr>
              <a:t>Adenovirusų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 yra žinoma daugiau nei 50 tipų. Dažniausiai  jie sukelia ūmias viršutinių kvėpavimo takų infekcijas, bronchitą, plaučių uždegimą, </a:t>
            </a:r>
            <a:r>
              <a:rPr lang="lt-LT" sz="800" dirty="0" err="1">
                <a:solidFill>
                  <a:srgbClr val="555555"/>
                </a:solidFill>
                <a:latin typeface="Open Sans" panose="020B0606030504020204" pitchFamily="34" charset="0"/>
              </a:rPr>
              <a:t>faringitą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. Priklausomai nuo tipo, adenovirusai gali sukelti ir kitas infekcijas – </a:t>
            </a:r>
            <a:r>
              <a:rPr lang="lt-LT" sz="800" dirty="0" err="1">
                <a:solidFill>
                  <a:srgbClr val="555555"/>
                </a:solidFill>
                <a:latin typeface="Open Sans" panose="020B0606030504020204" pitchFamily="34" charset="0"/>
              </a:rPr>
              <a:t>gastroenteritą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 (ypatingai vaikams), konjunktyvitą, cistitą ir kt.</a:t>
            </a:r>
            <a:br>
              <a:rPr lang="lt-LT" sz="800" dirty="0"/>
            </a:b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Labiau linkę sirgti </a:t>
            </a:r>
            <a:r>
              <a:rPr lang="lt-LT" sz="800" dirty="0" err="1">
                <a:solidFill>
                  <a:srgbClr val="555555"/>
                </a:solidFill>
                <a:latin typeface="Open Sans" panose="020B0606030504020204" pitchFamily="34" charset="0"/>
              </a:rPr>
              <a:t>adenovirusine</a:t>
            </a: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 infekcija yra vaikai ir žmonės, kurių imuninė sistema nusilpusi. Būtent tokiems žmonėms šiais virusais gali būti infekuotos tonzilės, limfmazgiai, žarnynas be klinikinių ligos požymių. Virusus jie gali platinti ilgai.</a:t>
            </a:r>
            <a:br>
              <a:rPr lang="lt-LT" sz="800" dirty="0"/>
            </a:b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Adenovirusai yra pakankamai atsparūs dezinfekuojančioms priemonėms ir ilgą laiką gali išgyventi ant užterštų aplinkos paviršių, baldų ir daiktų.</a:t>
            </a:r>
            <a:endParaRPr lang="en-US" sz="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88ABBF-FFDC-A2B5-39E8-BE502A467AA2}"/>
              </a:ext>
            </a:extLst>
          </p:cNvPr>
          <p:cNvSpPr txBox="1"/>
          <p:nvPr/>
        </p:nvSpPr>
        <p:spPr>
          <a:xfrm>
            <a:off x="337055" y="4807842"/>
            <a:ext cx="63957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lt-LT" sz="800" b="1" dirty="0">
                <a:solidFill>
                  <a:srgbClr val="555555"/>
                </a:solidFill>
                <a:latin typeface="Open Sans" panose="020B0606030504020204" pitchFamily="34" charset="0"/>
              </a:rPr>
              <a:t>Žarnyno virusai plinta nuo infekuoto žmogaus kitam šiais būdais:</a:t>
            </a:r>
          </a:p>
          <a:p>
            <a:pPr algn="just"/>
            <a:endParaRPr lang="lt-LT" sz="800" dirty="0">
              <a:solidFill>
                <a:srgbClr val="555555"/>
              </a:solidFill>
              <a:latin typeface="Open Sans" panose="020B0606030504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800" dirty="0">
                <a:solidFill>
                  <a:srgbClr val="444444"/>
                </a:solidFill>
                <a:latin typeface="Open Sans" panose="020B0606030504020204" pitchFamily="34" charset="0"/>
              </a:rPr>
              <a:t>per artimą sąlytį liečiant rankomis užterštus paviršius ar sveikinantis;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800" dirty="0">
                <a:solidFill>
                  <a:srgbClr val="444444"/>
                </a:solidFill>
                <a:latin typeface="Open Sans" panose="020B0606030504020204" pitchFamily="34" charset="0"/>
              </a:rPr>
              <a:t>per orą kosėjant, čiaudint;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800" dirty="0">
                <a:solidFill>
                  <a:srgbClr val="444444"/>
                </a:solidFill>
                <a:latin typeface="Open Sans" panose="020B0606030504020204" pitchFamily="34" charset="0"/>
              </a:rPr>
              <a:t>virusais užterštomis (neplautomis) rankomis liečiant burną, nosį, akis.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3C555E-0815-AA8C-30D3-AECC87BF499E}"/>
              </a:ext>
            </a:extLst>
          </p:cNvPr>
          <p:cNvSpPr txBox="1"/>
          <p:nvPr/>
        </p:nvSpPr>
        <p:spPr>
          <a:xfrm>
            <a:off x="337055" y="5608272"/>
            <a:ext cx="59218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800" b="1" dirty="0">
                <a:solidFill>
                  <a:srgbClr val="555555"/>
                </a:solidFill>
                <a:latin typeface="Open Sans" panose="020B0606030504020204" pitchFamily="34" charset="0"/>
              </a:rPr>
              <a:t>Skiepų (specifinė profilaktika) nuo daugelio virusinių infekcijų, plintančių fekaliniu – oraliniu būdu nėra, išskyrus skiepą nuo </a:t>
            </a:r>
            <a:r>
              <a:rPr lang="lt-LT" sz="800" b="1" dirty="0" err="1">
                <a:solidFill>
                  <a:srgbClr val="555555"/>
                </a:solidFill>
                <a:latin typeface="Open Sans" panose="020B0606030504020204" pitchFamily="34" charset="0"/>
              </a:rPr>
              <a:t>rotavirusinės</a:t>
            </a:r>
            <a:r>
              <a:rPr lang="lt-LT" sz="800" b="1" dirty="0">
                <a:solidFill>
                  <a:srgbClr val="555555"/>
                </a:solidFill>
                <a:latin typeface="Open Sans" panose="020B0606030504020204" pitchFamily="34" charset="0"/>
              </a:rPr>
              <a:t> infekcijos. Šiuo skiepu skiepijami kūdikiai iki 6 mėnesių.</a:t>
            </a:r>
            <a:br>
              <a:rPr lang="lt-LT" sz="800" dirty="0"/>
            </a:br>
            <a:r>
              <a:rPr lang="lt-LT" sz="800" b="1" dirty="0">
                <a:solidFill>
                  <a:srgbClr val="555555"/>
                </a:solidFill>
                <a:latin typeface="Open Sans" panose="020B0606030504020204" pitchFamily="34" charset="0"/>
              </a:rPr>
              <a:t>Nespecifinė profilaktika – tai tinkama rankų higiena, gyvenamųjų ar mokymosi bei ugdymo patalpų aplinkos valymas, saugus maisto tvarkymas vaikų ugdymo įstaigose ir namuose.</a:t>
            </a:r>
            <a:br>
              <a:rPr lang="lt-LT" sz="800" dirty="0"/>
            </a:br>
            <a:r>
              <a:rPr lang="lt-LT" sz="800" dirty="0">
                <a:solidFill>
                  <a:srgbClr val="555555"/>
                </a:solidFill>
                <a:latin typeface="Open Sans" panose="020B0606030504020204" pitchFamily="34" charset="0"/>
              </a:rPr>
              <a:t> </a:t>
            </a:r>
            <a:endParaRPr lang="en-US" sz="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7951D1-070D-2B1E-50F4-FF47A4809AB0}"/>
              </a:ext>
            </a:extLst>
          </p:cNvPr>
          <p:cNvSpPr txBox="1"/>
          <p:nvPr/>
        </p:nvSpPr>
        <p:spPr>
          <a:xfrm>
            <a:off x="346566" y="6316158"/>
            <a:ext cx="60542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lt-LT" sz="800" b="1" dirty="0">
                <a:solidFill>
                  <a:srgbClr val="555555"/>
                </a:solidFill>
                <a:latin typeface="Open Sans" panose="020B0606030504020204" pitchFamily="34" charset="0"/>
              </a:rPr>
              <a:t>Užsikrėtimo virusais rizikai sumažinti rekomenduojama </a:t>
            </a:r>
            <a:r>
              <a:rPr lang="lt-LT" sz="800" b="1" dirty="0">
                <a:solidFill>
                  <a:srgbClr val="444444"/>
                </a:solidFill>
                <a:latin typeface="Open Sans" panose="020B0606030504020204" pitchFamily="34" charset="0"/>
              </a:rPr>
              <a:t>kuo dažniau plauti rankasi: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lt-LT" sz="800" dirty="0">
              <a:solidFill>
                <a:srgbClr val="444444"/>
              </a:solidFill>
              <a:latin typeface="Open Sans" panose="020B0606030504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800" dirty="0">
                <a:solidFill>
                  <a:srgbClr val="444444"/>
                </a:solidFill>
                <a:latin typeface="Open Sans" panose="020B0606030504020204" pitchFamily="34" charset="0"/>
              </a:rPr>
              <a:t>prieš ir po valgio arba prieš tvarkant maistą;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800" dirty="0">
                <a:solidFill>
                  <a:srgbClr val="444444"/>
                </a:solidFill>
                <a:latin typeface="Open Sans" panose="020B0606030504020204" pitchFamily="34" charset="0"/>
              </a:rPr>
              <a:t>pasinaudojus tualetu ar pakeitus sauskelnes;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800" dirty="0">
                <a:solidFill>
                  <a:srgbClr val="444444"/>
                </a:solidFill>
                <a:latin typeface="Open Sans" panose="020B0606030504020204" pitchFamily="34" charset="0"/>
              </a:rPr>
              <a:t>po nosies pūtimo, kosėjimo ar čiaudėjimo;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800" dirty="0">
                <a:solidFill>
                  <a:srgbClr val="444444"/>
                </a:solidFill>
                <a:latin typeface="Open Sans" panose="020B0606030504020204" pitchFamily="34" charset="0"/>
              </a:rPr>
              <a:t> po sąlyčio su gyvūnais / gyvūnų ekskrementais;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800" dirty="0">
                <a:solidFill>
                  <a:srgbClr val="444444"/>
                </a:solidFill>
                <a:latin typeface="Open Sans" panose="020B0606030504020204" pitchFamily="34" charset="0"/>
              </a:rPr>
              <a:t> po sąlyčio su užterštais aplinkos daiktais ir paviršiais, pavyzdžiui, šiukšlių dėže, valymo šluostėmis ir kt.;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800" dirty="0">
                <a:solidFill>
                  <a:srgbClr val="444444"/>
                </a:solidFill>
                <a:latin typeface="Open Sans" panose="020B0606030504020204" pitchFamily="34" charset="0"/>
              </a:rPr>
              <a:t> prieš užsimaunant ir nusimovus apsaugines pirštines;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800" dirty="0">
                <a:solidFill>
                  <a:srgbClr val="444444"/>
                </a:solidFill>
                <a:latin typeface="Open Sans" panose="020B0606030504020204" pitchFamily="34" charset="0"/>
              </a:rPr>
              <a:t> po to, kai vaikai sugrįžta iš lauko;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800" dirty="0">
                <a:solidFill>
                  <a:srgbClr val="444444"/>
                </a:solidFill>
                <a:latin typeface="Open Sans" panose="020B0606030504020204" pitchFamily="34" charset="0"/>
              </a:rPr>
              <a:t> ryte atvykus į vaikų ugdymo įstaigą ir prieš išvykstant namo.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BFFC27-FCB3-3E2A-9BDA-2167390792E8}"/>
              </a:ext>
            </a:extLst>
          </p:cNvPr>
          <p:cNvSpPr txBox="1"/>
          <p:nvPr/>
        </p:nvSpPr>
        <p:spPr>
          <a:xfrm>
            <a:off x="346565" y="7788929"/>
            <a:ext cx="60447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lt-LT" sz="800" dirty="0">
                <a:solidFill>
                  <a:srgbClr val="444444"/>
                </a:solidFill>
                <a:latin typeface="Open Sans" panose="020B0606030504020204" pitchFamily="34" charset="0"/>
              </a:rPr>
              <a:t>Tinkamai valyti patalpas. Protrūkio metu paviršiai valomi ir dezinfekuojami dažniau nei paprastai. Ypatingas dėmesys skiriamas didžiausio užterštumo patalpoms ir paviršiams (</a:t>
            </a:r>
            <a:r>
              <a:rPr lang="lt-LT" sz="800" dirty="0" err="1">
                <a:solidFill>
                  <a:srgbClr val="444444"/>
                </a:solidFill>
                <a:latin typeface="Open Sans" panose="020B0606030504020204" pitchFamily="34" charset="0"/>
              </a:rPr>
              <a:t>prausyklėlės</a:t>
            </a:r>
            <a:r>
              <a:rPr lang="lt-LT" sz="800" dirty="0">
                <a:solidFill>
                  <a:srgbClr val="444444"/>
                </a:solidFill>
                <a:latin typeface="Open Sans" panose="020B0606030504020204" pitchFamily="34" charset="0"/>
              </a:rPr>
              <a:t>, durų rankenos, laiptų turėklai). Saugiai tvarkyti maistą, kosint ar čiaudint prisidengti burną vienkartine servetėle ar tai daryti į alkūnės sulenkimą, neliesti akių, nosies ar burnos neplautomis rankomis, vengti artimo sąlyčio su sergančiuoju, susirgus pasilikti  keletą dienų namuose.</a:t>
            </a:r>
          </a:p>
        </p:txBody>
      </p:sp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FCB5C32D-96B7-57C6-E384-83908A172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965" y="8979189"/>
            <a:ext cx="899873" cy="8380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6D67C35-CDBB-1D81-BE9F-58CD51F99B14}"/>
              </a:ext>
            </a:extLst>
          </p:cNvPr>
          <p:cNvSpPr txBox="1"/>
          <p:nvPr/>
        </p:nvSpPr>
        <p:spPr>
          <a:xfrm>
            <a:off x="2152650" y="9628210"/>
            <a:ext cx="4984750" cy="218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Parengė visuomenės sveikatos specialistė Rita </a:t>
            </a:r>
            <a:r>
              <a:rPr lang="lt-LT" sz="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Kleinauskienė</a:t>
            </a:r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remiantis ULAC medžiaga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aveikslėlis 22">
            <a:extLst>
              <a:ext uri="{FF2B5EF4-FFF2-40B4-BE49-F238E27FC236}">
                <a16:creationId xmlns:a16="http://schemas.microsoft.com/office/drawing/2014/main" id="{27606FD8-A142-F74A-F412-9BAF9371F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98" y="8523036"/>
            <a:ext cx="4044884" cy="85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09357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„Office“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„Office“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328</TotalTime>
  <Words>775</Words>
  <Application>Microsoft Office PowerPoint</Application>
  <PresentationFormat>A4 formatas (210x297 mm)</PresentationFormat>
  <Paragraphs>24</Paragraphs>
  <Slides>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„Office“ tema</vt:lpstr>
      <vt:lpstr>Virusinė žarnyno infekcija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Spalio m4n publikac</dc:title>
  <dc:creator>Sveikatos-biuras Sveikatos-biuras</dc:creator>
  <cp:lastModifiedBy>Sveikatos-biuras Sveikatos-biuras</cp:lastModifiedBy>
  <cp:revision>16</cp:revision>
  <dcterms:created xsi:type="dcterms:W3CDTF">2023-10-10T07:45:35Z</dcterms:created>
  <dcterms:modified xsi:type="dcterms:W3CDTF">2023-10-23T10:46:23Z</dcterms:modified>
</cp:coreProperties>
</file>