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19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7FD026-D1E6-456B-9948-06FE3CDD119D}" type="datetimeFigureOut">
              <a:rPr lang="en-US" smtClean="0"/>
              <a:t>9/27/2023</a:t>
            </a:fld>
            <a:endParaRPr lang="en-US"/>
          </a:p>
        </p:txBody>
      </p:sp>
      <p:sp>
        <p:nvSpPr>
          <p:cNvPr id="4" name="Skaidrės vaizdo vietos rezervavimo ženklas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F2BE4-905F-453B-812C-EC9E5B82139C}" type="slidenum">
              <a:rPr lang="en-US" smtClean="0"/>
              <a:t>‹#›</a:t>
            </a:fld>
            <a:endParaRPr lang="en-US"/>
          </a:p>
        </p:txBody>
      </p:sp>
    </p:spTree>
    <p:extLst>
      <p:ext uri="{BB962C8B-B14F-4D97-AF65-F5344CB8AC3E}">
        <p14:creationId xmlns:p14="http://schemas.microsoft.com/office/powerpoint/2010/main" val="3002929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D10F2BE4-905F-453B-812C-EC9E5B82139C}" type="slidenum">
              <a:rPr lang="en-US" smtClean="0"/>
              <a:t>1</a:t>
            </a:fld>
            <a:endParaRPr lang="en-US"/>
          </a:p>
        </p:txBody>
      </p:sp>
    </p:spTree>
    <p:extLst>
      <p:ext uri="{BB962C8B-B14F-4D97-AF65-F5344CB8AC3E}">
        <p14:creationId xmlns:p14="http://schemas.microsoft.com/office/powerpoint/2010/main" val="1055273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AFC075B-5649-C4BB-6EB5-60F4665D69DE}"/>
              </a:ext>
            </a:extLst>
          </p:cNvPr>
          <p:cNvSpPr>
            <a:spLocks noGrp="1"/>
          </p:cNvSpPr>
          <p:nvPr>
            <p:ph type="ctrTitle"/>
          </p:nvPr>
        </p:nvSpPr>
        <p:spPr>
          <a:xfrm>
            <a:off x="857250" y="1621191"/>
            <a:ext cx="5143500" cy="3448756"/>
          </a:xfrm>
        </p:spPr>
        <p:txBody>
          <a:bodyPr anchor="b"/>
          <a:lstStyle>
            <a:lvl1pPr algn="ctr">
              <a:defRPr sz="8666"/>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id="{A8C8AAA0-3064-7D47-D743-AE1C1D6971B5}"/>
              </a:ext>
            </a:extLst>
          </p:cNvPr>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id="{C120A2D8-C4BD-0C52-8922-CFCB9713672E}"/>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5" name="Poraštės vietos rezervavimo ženklas 4">
            <a:extLst>
              <a:ext uri="{FF2B5EF4-FFF2-40B4-BE49-F238E27FC236}">
                <a16:creationId xmlns:a16="http://schemas.microsoft.com/office/drawing/2014/main" id="{BBD02F9F-E58C-F240-CB20-7981A86F5A6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DB6CEEF6-CB83-5368-7E39-7A5BF79E9FCA}"/>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1666348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159EF91-0662-FE61-D3F2-390F74E3A5DF}"/>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CD01EFFF-498A-C912-ACE3-8FA23EC60C9F}"/>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092BA21E-343B-B0CC-B693-A7BB4DDE8530}"/>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5" name="Poraštės vietos rezervavimo ženklas 4">
            <a:extLst>
              <a:ext uri="{FF2B5EF4-FFF2-40B4-BE49-F238E27FC236}">
                <a16:creationId xmlns:a16="http://schemas.microsoft.com/office/drawing/2014/main" id="{3690B903-E65D-C169-089B-F6B1A4ABEB14}"/>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EE4EA178-D9B9-210A-5327-3E764E0BE5AE}"/>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399393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AFB44B-5636-FEFC-56E3-2FC621016872}"/>
              </a:ext>
            </a:extLst>
          </p:cNvPr>
          <p:cNvSpPr>
            <a:spLocks noGrp="1"/>
          </p:cNvSpPr>
          <p:nvPr>
            <p:ph type="title"/>
          </p:nvPr>
        </p:nvSpPr>
        <p:spPr>
          <a:xfrm>
            <a:off x="467916" y="2469622"/>
            <a:ext cx="5915025" cy="4120620"/>
          </a:xfrm>
        </p:spPr>
        <p:txBody>
          <a:bodyPr anchor="b"/>
          <a:lstStyle>
            <a:lvl1pPr>
              <a:defRPr sz="8666"/>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A90EAD0C-88AF-B86D-405E-8A5855E2AD28}"/>
              </a:ext>
            </a:extLst>
          </p:cNvPr>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05DC9E3B-5C68-5415-3E72-5BCCFF0F3AED}"/>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5" name="Poraštės vietos rezervavimo ženklas 4">
            <a:extLst>
              <a:ext uri="{FF2B5EF4-FFF2-40B4-BE49-F238E27FC236}">
                <a16:creationId xmlns:a16="http://schemas.microsoft.com/office/drawing/2014/main" id="{DAA859D0-EE1E-D7D9-F49E-5DE98D6600BF}"/>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45CBA755-C7B8-7516-5B11-827059CB7122}"/>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338737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1104599-2C6B-2641-EC33-4D3451427896}"/>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4A01D4CF-F5F8-0EC5-5C64-00B8E53B56BF}"/>
              </a:ext>
            </a:extLst>
          </p:cNvPr>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id="{4436EF3A-92CB-486A-513D-951C35B50322}"/>
              </a:ext>
            </a:extLst>
          </p:cNvPr>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id="{F3B05923-20A0-FA53-F0D7-0C3102622724}"/>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6" name="Poraštės vietos rezervavimo ženklas 5">
            <a:extLst>
              <a:ext uri="{FF2B5EF4-FFF2-40B4-BE49-F238E27FC236}">
                <a16:creationId xmlns:a16="http://schemas.microsoft.com/office/drawing/2014/main" id="{0B8C2AF7-FA02-1E56-485C-4F415AF5D9EF}"/>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1A9FD35D-BB78-52EE-1B08-466F2A3FDC57}"/>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3482545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B9D3EB8-9357-8C07-5710-3E1C95102A0D}"/>
              </a:ext>
            </a:extLst>
          </p:cNvPr>
          <p:cNvSpPr>
            <a:spLocks noGrp="1"/>
          </p:cNvSpPr>
          <p:nvPr>
            <p:ph type="title"/>
          </p:nvPr>
        </p:nvSpPr>
        <p:spPr>
          <a:xfrm>
            <a:off x="472381" y="527404"/>
            <a:ext cx="5915025" cy="1914702"/>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4FCCCD12-7D33-DED5-4967-D458BADAAA8F}"/>
              </a:ext>
            </a:extLst>
          </p:cNvPr>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1A24BB72-DBC2-7E76-10B6-1A33213F3B24}"/>
              </a:ext>
            </a:extLst>
          </p:cNvPr>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id="{A662DC4D-7B3A-A89A-E879-C33AF200E1E8}"/>
              </a:ext>
            </a:extLst>
          </p:cNvPr>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E3F6CE5E-5DF9-654F-D027-82F24F21A995}"/>
              </a:ext>
            </a:extLst>
          </p:cNvPr>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id="{683E06E7-EF22-2208-D44B-E595A25B7BC2}"/>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8" name="Poraštės vietos rezervavimo ženklas 7">
            <a:extLst>
              <a:ext uri="{FF2B5EF4-FFF2-40B4-BE49-F238E27FC236}">
                <a16:creationId xmlns:a16="http://schemas.microsoft.com/office/drawing/2014/main" id="{E927A9EF-47D6-6F4A-C2E8-C48501632246}"/>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32A3B1F4-2391-815F-09B5-270C9210DC7B}"/>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59480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5CF001-F696-A043-848E-764E2EEF8847}"/>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id="{A8D03103-CC93-67E5-17C9-DE8ED1EF3DA0}"/>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4" name="Poraštės vietos rezervavimo ženklas 3">
            <a:extLst>
              <a:ext uri="{FF2B5EF4-FFF2-40B4-BE49-F238E27FC236}">
                <a16:creationId xmlns:a16="http://schemas.microsoft.com/office/drawing/2014/main" id="{B02B9E13-4284-EAE1-7200-A240727F3A33}"/>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42039059-372B-59DB-06D7-1BE9D882CB11}"/>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219009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F1293F25-22D1-444B-C9FB-CAFDE75B476C}"/>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3" name="Poraštės vietos rezervavimo ženklas 2">
            <a:extLst>
              <a:ext uri="{FF2B5EF4-FFF2-40B4-BE49-F238E27FC236}">
                <a16:creationId xmlns:a16="http://schemas.microsoft.com/office/drawing/2014/main" id="{DA52466B-1D56-1411-6544-5C3543379582}"/>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8D93B32D-BD44-342F-22F2-5F03876FF577}"/>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2922638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20EF1F9-C713-BD7B-2BA3-B36A8C7EE74D}"/>
              </a:ext>
            </a:extLst>
          </p:cNvPr>
          <p:cNvSpPr>
            <a:spLocks noGrp="1"/>
          </p:cNvSpPr>
          <p:nvPr>
            <p:ph type="title"/>
          </p:nvPr>
        </p:nvSpPr>
        <p:spPr>
          <a:xfrm>
            <a:off x="472381" y="660400"/>
            <a:ext cx="2211883" cy="2311400"/>
          </a:xfrm>
        </p:spPr>
        <p:txBody>
          <a:bodyPr anchor="b"/>
          <a:lstStyle>
            <a:lvl1pPr>
              <a:defRPr sz="4622"/>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FB507890-44ED-619A-43D1-E0CADF21294A}"/>
              </a:ext>
            </a:extLst>
          </p:cNvPr>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id="{D2588026-15D4-F2ED-B8AF-1B107F88220B}"/>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6F765889-6097-AF25-C8AE-B88A62FE4A1C}"/>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6" name="Poraštės vietos rezervavimo ženklas 5">
            <a:extLst>
              <a:ext uri="{FF2B5EF4-FFF2-40B4-BE49-F238E27FC236}">
                <a16:creationId xmlns:a16="http://schemas.microsoft.com/office/drawing/2014/main" id="{7B81CA82-605F-EF0E-2D82-74F39FE88A2A}"/>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987174FC-0E6F-91A2-61F6-B5400E2F93E0}"/>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2612726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BC1AB9A-BCA1-245D-7977-775CDAF2041A}"/>
              </a:ext>
            </a:extLst>
          </p:cNvPr>
          <p:cNvSpPr>
            <a:spLocks noGrp="1"/>
          </p:cNvSpPr>
          <p:nvPr>
            <p:ph type="title"/>
          </p:nvPr>
        </p:nvSpPr>
        <p:spPr>
          <a:xfrm>
            <a:off x="472381" y="660400"/>
            <a:ext cx="2211883" cy="2311400"/>
          </a:xfrm>
        </p:spPr>
        <p:txBody>
          <a:bodyPr anchor="b"/>
          <a:lstStyle>
            <a:lvl1pPr>
              <a:defRPr sz="4622"/>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id="{C5AB8E37-17D1-3671-6439-6E54E35E57E4}"/>
              </a:ext>
            </a:extLst>
          </p:cNvPr>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lang="en-US"/>
          </a:p>
        </p:txBody>
      </p:sp>
      <p:sp>
        <p:nvSpPr>
          <p:cNvPr id="4" name="Teksto vietos rezervavimo ženklas 3">
            <a:extLst>
              <a:ext uri="{FF2B5EF4-FFF2-40B4-BE49-F238E27FC236}">
                <a16:creationId xmlns:a16="http://schemas.microsoft.com/office/drawing/2014/main" id="{986C2EE1-E301-273E-1412-B796DD6CE0CA}"/>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E40CACA0-A837-4EB7-9EB1-9077AE2F6939}"/>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6" name="Poraštės vietos rezervavimo ženklas 5">
            <a:extLst>
              <a:ext uri="{FF2B5EF4-FFF2-40B4-BE49-F238E27FC236}">
                <a16:creationId xmlns:a16="http://schemas.microsoft.com/office/drawing/2014/main" id="{D15F5098-591E-DB8B-1595-5BB104046BB0}"/>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85FE6A31-1ACB-9EBD-8777-6724C2DCE6BD}"/>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2936672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D92543-4BE5-BD49-A9F9-878D0005F1F5}"/>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9C7CCAE8-CAE2-5EC1-9F00-74D49A2C1F66}"/>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DC7CCF15-6493-6A66-05E3-896FB92CE182}"/>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5" name="Poraštės vietos rezervavimo ženklas 4">
            <a:extLst>
              <a:ext uri="{FF2B5EF4-FFF2-40B4-BE49-F238E27FC236}">
                <a16:creationId xmlns:a16="http://schemas.microsoft.com/office/drawing/2014/main" id="{313F8DD5-4B58-45D3-2055-529A779EDBEE}"/>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1AFC6623-BEAE-24E4-E0BC-97DD0B505733}"/>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3644543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4D331F0E-E748-9F0C-E240-3D9FB752A441}"/>
              </a:ext>
            </a:extLst>
          </p:cNvPr>
          <p:cNvSpPr>
            <a:spLocks noGrp="1"/>
          </p:cNvSpPr>
          <p:nvPr>
            <p:ph type="title" orient="vert"/>
          </p:nvPr>
        </p:nvSpPr>
        <p:spPr>
          <a:xfrm>
            <a:off x="4907756" y="527403"/>
            <a:ext cx="1478756" cy="8394877"/>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0735E948-6D86-18F2-C8F9-871DE2449930}"/>
              </a:ext>
            </a:extLst>
          </p:cNvPr>
          <p:cNvSpPr>
            <a:spLocks noGrp="1"/>
          </p:cNvSpPr>
          <p:nvPr>
            <p:ph type="body" orient="vert" idx="1"/>
          </p:nvPr>
        </p:nvSpPr>
        <p:spPr>
          <a:xfrm>
            <a:off x="471487"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C63D04B3-B507-7BC8-D862-FEDAD8E88020}"/>
              </a:ext>
            </a:extLst>
          </p:cNvPr>
          <p:cNvSpPr>
            <a:spLocks noGrp="1"/>
          </p:cNvSpPr>
          <p:nvPr>
            <p:ph type="dt" sz="half" idx="10"/>
          </p:nvPr>
        </p:nvSpPr>
        <p:spPr/>
        <p:txBody>
          <a:bodyPr/>
          <a:lstStyle/>
          <a:p>
            <a:fld id="{7B287388-3DCD-4D01-AA1A-D264395A572B}" type="datetimeFigureOut">
              <a:rPr lang="en-US" smtClean="0"/>
              <a:t>9/27/2023</a:t>
            </a:fld>
            <a:endParaRPr lang="en-US"/>
          </a:p>
        </p:txBody>
      </p:sp>
      <p:sp>
        <p:nvSpPr>
          <p:cNvPr id="5" name="Poraštės vietos rezervavimo ženklas 4">
            <a:extLst>
              <a:ext uri="{FF2B5EF4-FFF2-40B4-BE49-F238E27FC236}">
                <a16:creationId xmlns:a16="http://schemas.microsoft.com/office/drawing/2014/main" id="{14197943-C950-CCB3-8F1A-5F0D8947052E}"/>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DA8B5ADC-AA35-C90A-6AD5-17DBEC07CCEE}"/>
              </a:ext>
            </a:extLst>
          </p:cNvPr>
          <p:cNvSpPr>
            <a:spLocks noGrp="1"/>
          </p:cNvSpPr>
          <p:nvPr>
            <p:ph type="sldNum" sz="quarter" idx="12"/>
          </p:nvPr>
        </p:nvSpPr>
        <p:spPr/>
        <p:txBody>
          <a:bodyPr/>
          <a:lstStyle/>
          <a:p>
            <a:fld id="{66DE12FF-371B-4425-8448-A1A365C692CB}" type="slidenum">
              <a:rPr lang="en-US" smtClean="0"/>
              <a:t>‹#›</a:t>
            </a:fld>
            <a:endParaRPr lang="en-US"/>
          </a:p>
        </p:txBody>
      </p:sp>
    </p:spTree>
    <p:extLst>
      <p:ext uri="{BB962C8B-B14F-4D97-AF65-F5344CB8AC3E}">
        <p14:creationId xmlns:p14="http://schemas.microsoft.com/office/powerpoint/2010/main" val="3961556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B9E0A00F-2A02-C679-617C-938BE36BF3AF}"/>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263091DD-4074-E461-59F4-43E537BEF71F}"/>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F39425A0-A01E-5FD4-DAD6-9E4EF8302DE9}"/>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7B287388-3DCD-4D01-AA1A-D264395A572B}" type="datetimeFigureOut">
              <a:rPr lang="en-US" smtClean="0"/>
              <a:t>9/27/2023</a:t>
            </a:fld>
            <a:endParaRPr lang="en-US"/>
          </a:p>
        </p:txBody>
      </p:sp>
      <p:sp>
        <p:nvSpPr>
          <p:cNvPr id="5" name="Poraštės vietos rezervavimo ženklas 4">
            <a:extLst>
              <a:ext uri="{FF2B5EF4-FFF2-40B4-BE49-F238E27FC236}">
                <a16:creationId xmlns:a16="http://schemas.microsoft.com/office/drawing/2014/main" id="{67C393B8-B544-FDC3-C8D0-DB240C0FF3C0}"/>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658B319F-77F5-D72E-B1FB-E73688DF8480}"/>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66DE12FF-371B-4425-8448-A1A365C692CB}" type="slidenum">
              <a:rPr lang="en-US" smtClean="0"/>
              <a:t>‹#›</a:t>
            </a:fld>
            <a:endParaRPr lang="en-US"/>
          </a:p>
        </p:txBody>
      </p:sp>
    </p:spTree>
    <p:extLst>
      <p:ext uri="{BB962C8B-B14F-4D97-AF65-F5344CB8AC3E}">
        <p14:creationId xmlns:p14="http://schemas.microsoft.com/office/powerpoint/2010/main" val="908344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59"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en-US"/>
      </a:defPPr>
      <a:lvl1pPr marL="0" algn="l" defTabSz="1320759" rtl="0" eaLnBrk="1" latinLnBrk="0" hangingPunct="1">
        <a:defRPr sz="2600" kern="1200">
          <a:solidFill>
            <a:schemeClr val="tx1"/>
          </a:solidFill>
          <a:latin typeface="+mn-lt"/>
          <a:ea typeface="+mn-ea"/>
          <a:cs typeface="+mn-cs"/>
        </a:defRPr>
      </a:lvl1pPr>
      <a:lvl2pPr marL="660380" algn="l" defTabSz="1320759" rtl="0" eaLnBrk="1" latinLnBrk="0" hangingPunct="1">
        <a:defRPr sz="2600" kern="1200">
          <a:solidFill>
            <a:schemeClr val="tx1"/>
          </a:solidFill>
          <a:latin typeface="+mn-lt"/>
          <a:ea typeface="+mn-ea"/>
          <a:cs typeface="+mn-cs"/>
        </a:defRPr>
      </a:lvl2pPr>
      <a:lvl3pPr marL="1320759" algn="l" defTabSz="1320759" rtl="0" eaLnBrk="1" latinLnBrk="0" hangingPunct="1">
        <a:defRPr sz="2600" kern="1200">
          <a:solidFill>
            <a:schemeClr val="tx1"/>
          </a:solidFill>
          <a:latin typeface="+mn-lt"/>
          <a:ea typeface="+mn-ea"/>
          <a:cs typeface="+mn-cs"/>
        </a:defRPr>
      </a:lvl3pPr>
      <a:lvl4pPr marL="1981139" algn="l" defTabSz="1320759" rtl="0" eaLnBrk="1" latinLnBrk="0" hangingPunct="1">
        <a:defRPr sz="2600" kern="1200">
          <a:solidFill>
            <a:schemeClr val="tx1"/>
          </a:solidFill>
          <a:latin typeface="+mn-lt"/>
          <a:ea typeface="+mn-ea"/>
          <a:cs typeface="+mn-cs"/>
        </a:defRPr>
      </a:lvl4pPr>
      <a:lvl5pPr marL="2641519" algn="l" defTabSz="1320759" rtl="0" eaLnBrk="1" latinLnBrk="0" hangingPunct="1">
        <a:defRPr sz="2600" kern="1200">
          <a:solidFill>
            <a:schemeClr val="tx1"/>
          </a:solidFill>
          <a:latin typeface="+mn-lt"/>
          <a:ea typeface="+mn-ea"/>
          <a:cs typeface="+mn-cs"/>
        </a:defRPr>
      </a:lvl5pPr>
      <a:lvl6pPr marL="3301898" algn="l" defTabSz="1320759" rtl="0" eaLnBrk="1" latinLnBrk="0" hangingPunct="1">
        <a:defRPr sz="2600" kern="1200">
          <a:solidFill>
            <a:schemeClr val="tx1"/>
          </a:solidFill>
          <a:latin typeface="+mn-lt"/>
          <a:ea typeface="+mn-ea"/>
          <a:cs typeface="+mn-cs"/>
        </a:defRPr>
      </a:lvl6pPr>
      <a:lvl7pPr marL="3962278" algn="l" defTabSz="1320759" rtl="0" eaLnBrk="1" latinLnBrk="0" hangingPunct="1">
        <a:defRPr sz="2600" kern="1200">
          <a:solidFill>
            <a:schemeClr val="tx1"/>
          </a:solidFill>
          <a:latin typeface="+mn-lt"/>
          <a:ea typeface="+mn-ea"/>
          <a:cs typeface="+mn-cs"/>
        </a:defRPr>
      </a:lvl7pPr>
      <a:lvl8pPr marL="4622658" algn="l" defTabSz="1320759" rtl="0" eaLnBrk="1" latinLnBrk="0" hangingPunct="1">
        <a:defRPr sz="2600" kern="1200">
          <a:solidFill>
            <a:schemeClr val="tx1"/>
          </a:solidFill>
          <a:latin typeface="+mn-lt"/>
          <a:ea typeface="+mn-ea"/>
          <a:cs typeface="+mn-cs"/>
        </a:defRPr>
      </a:lvl8pPr>
      <a:lvl9pPr marL="5283037" algn="l" defTabSz="13207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9">
            <a:extLst>
              <a:ext uri="{FF2B5EF4-FFF2-40B4-BE49-F238E27FC236}">
                <a16:creationId xmlns:a16="http://schemas.microsoft.com/office/drawing/2014/main" id="{7D713515-20A8-BAFB-5CD2-EDE3F8F306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7662" y="9077717"/>
            <a:ext cx="890337" cy="82828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8">
            <a:extLst>
              <a:ext uri="{FF2B5EF4-FFF2-40B4-BE49-F238E27FC236}">
                <a16:creationId xmlns:a16="http://schemas.microsoft.com/office/drawing/2014/main" id="{6F833E9A-E5D1-CD09-8F92-068C868E0DFE}"/>
              </a:ext>
            </a:extLst>
          </p:cNvPr>
          <p:cNvSpPr>
            <a:spLocks noChangeArrowheads="1"/>
          </p:cNvSpPr>
          <p:nvPr/>
        </p:nvSpPr>
        <p:spPr bwMode="auto">
          <a:xfrm>
            <a:off x="276775" y="1580487"/>
            <a:ext cx="3462851"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Tuberkuliozė (TB) - tai infekcinė liga, kurią sukelia tuberkuliozės mikobakterija (</a:t>
            </a:r>
            <a:r>
              <a:rPr kumimoji="0" lang="lt-LT" altLang="en-US" sz="14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Mycobacterium</a:t>
            </a:r>
            <a:r>
              <a:rPr kumimoji="0" lang="lt-LT"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lt-LT" altLang="en-US" sz="14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tuberculosis</a:t>
            </a:r>
            <a:r>
              <a:rPr kumimoji="0" lang="lt-LT" altLang="en-US" sz="1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dažniausiai pažeidžianti kvėpavimo organų sistemą.</a:t>
            </a:r>
            <a:endParaRPr kumimoji="0" lang="en-US" altLang="en-US" sz="6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9">
            <a:extLst>
              <a:ext uri="{FF2B5EF4-FFF2-40B4-BE49-F238E27FC236}">
                <a16:creationId xmlns:a16="http://schemas.microsoft.com/office/drawing/2014/main" id="{4FEBBF7E-3690-D6D2-D97F-7E78A51842C4}"/>
              </a:ext>
            </a:extLst>
          </p:cNvPr>
          <p:cNvSpPr>
            <a:spLocks noChangeArrowheads="1"/>
          </p:cNvSpPr>
          <p:nvPr/>
        </p:nvSpPr>
        <p:spPr bwMode="auto">
          <a:xfrm flipH="1">
            <a:off x="117908" y="2990118"/>
            <a:ext cx="6564484" cy="4616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lt-LT"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PLITIMO BŪDAS. </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Pagrindinis infekcijos šaltinis – aktyvia plaučių tuberkulioze sergantis suaugęs žmogus. Vaikai retai kada būna tuberkuliozės šaltinis; dauguma vaikų tuberkulioze užsikrečia savo šeimose nuo tėvų, senelių. TB plinta oro lašeliniu būdu, kai TB sergantis ligonis išskiria tuberkuliozės </a:t>
            </a:r>
            <a:r>
              <a:rPr kumimoji="0" lang="lt-LT"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mikobakterijas</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kosėdamas, čiaudėdamas, kalbėdamas.  Mažoje, blogai vėdinamoje patalpoje bendraujant su sergančiu atvira plaučių tuberkulioze, didesnė rizika užsikrėsti.  Kuo ilgesnis ir artimesnis bendravimas su sergančiu TB, tuo didesnė rizika užsikrėsti tuberkulioze. Epizodinis bendravimas su sergančiu, kai susitikimas įvykęs vos keletą kartų, nėra toks pavojingas.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lt-LT"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SIMPTOMAI.</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30-60 proc. vaikų tuberkuliozės eiga būna </a:t>
            </a:r>
            <a:r>
              <a:rPr kumimoji="0" lang="lt-LT"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besimptomė</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klinikiniai simptomai nėra specifiniai.  Palyginti su suaugusiųjų tuberkulioze, vaikų tuberkuliozės simptomai ne tokie ryškūs.  Dažniausi bendriniai vaikų tuberkuliozės simptomai yra karščiavimas ilgiau nei 2 savaites, prastas apetitas, svorio netekimas, naktinis prakaitavimas, nuovargis, mieguistumas, galvos skausmai, nervingumas, mažakraujystė. Vaikų kvėpavimo organų tuberkuliozės simptomai: kosulys ilgiau nei dvi savaitės, skrepliavimas, atsikosėjimas krauju, krūtinės ląstos skausmas, taip pat gali būti kitų organų sistemų (limfmazgių, pleuros, kaulų ir raumenų, akių, odos, smegenų ir kt.) pažeidimų.  Simptomų sunkumo laipsnis priklauso nuo amžiaus, mitybos, kitų lėtinių ligų, imuniteto stiprumo.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lt-LT"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IŠTYRIMAS IR GYDYMAS. </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Įtariant tuberkuliozę, atliekamas tuberkulino mėginys (kartais TB infekcijai pavirtinti reikia ir gama interferono tyrimo), krūtinės ląstos radiologinis ištyrimas, tiriami skrepliai. Jei vaikas skreplių </a:t>
            </a:r>
            <a:r>
              <a:rPr kumimoji="0" lang="lt-LT"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neatkosti</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gali prireikti skrandžio išplovų ar bronchų alveolinio </a:t>
            </a:r>
            <a:r>
              <a:rPr lang="en-US" altLang="en-US" sz="1100" dirty="0">
                <a:latin typeface="Calibri" panose="020F0502020204030204" pitchFamily="34" charset="0"/>
                <a:ea typeface="Calibri" panose="020F0502020204030204" pitchFamily="34" charset="0"/>
                <a:cs typeface="Arial" panose="020B0604020202020204" pitchFamily="34" charset="0"/>
              </a:rPr>
              <a:t>lava</a:t>
            </a:r>
            <a:r>
              <a:rPr lang="lt-LT" altLang="en-US" sz="1100" dirty="0" err="1">
                <a:latin typeface="Calibri" panose="020F0502020204030204" pitchFamily="34" charset="0"/>
                <a:ea typeface="Calibri" panose="020F0502020204030204" pitchFamily="34" charset="0"/>
                <a:cs typeface="Arial" panose="020B0604020202020204" pitchFamily="34" charset="0"/>
              </a:rPr>
              <a:t>žo</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ištyrimo. Nustačius vaikui tuberkuliozę, skiriamas standartinis 6 mėnesių gydymo kursas. Jei vaikas TB dar neserga, o yra tik apsikrėtęs tuberkuliozės </a:t>
            </a:r>
            <a:r>
              <a:rPr kumimoji="0" lang="lt-LT" altLang="en-US" sz="110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mikobakterijomis</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gali tekti gydytis 6 mėnesius profilaktiškai.</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10">
            <a:extLst>
              <a:ext uri="{FF2B5EF4-FFF2-40B4-BE49-F238E27FC236}">
                <a16:creationId xmlns:a16="http://schemas.microsoft.com/office/drawing/2014/main" id="{166505EE-5EF8-7C14-BD20-709D14212951}"/>
              </a:ext>
            </a:extLst>
          </p:cNvPr>
          <p:cNvSpPr>
            <a:spLocks noChangeArrowheads="1"/>
          </p:cNvSpPr>
          <p:nvPr/>
        </p:nvSpPr>
        <p:spPr bwMode="auto">
          <a:xfrm flipH="1">
            <a:off x="114341" y="6643963"/>
            <a:ext cx="6625748" cy="247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lt-LT"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lt-LT" altLang="en-US" sz="11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PROFILAKTIKA. </a:t>
            </a:r>
            <a:r>
              <a:rPr kumimoji="0" lang="lt-LT" altLang="en-US"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Pagrindinė profilaktikos priemonė – sergančio aktyvia plaučių TB forma ankstyvas išaiškinimas ir išgydymas. Tėvai turi atsakingai rūpintis savo sveikata ir konsultuotis su gydytoju, esant užsitęsusiam kosuliui, karščiavimui, svorio kritimui, bendram silpnumui ir naktiniam prakaitavimui. Vaikai turėtų vengti ilgalaikio buvimo su sergančiuoju TB uždaroje patalpoje, o tokį sąlytį jau turėjusius vaikus rekomenduojama reguliariai profilaktiškai tikrinti pagal gydytojo nurodymus; stiprinti jų imunitetą, maitinti visaverčiu maistu, skatinti dažniau ir ilgiau būti gryname ore. Skiepijant vaikus kuo jaunesnio amžiaus, juos galima apsaugoti nuo susirgimų itin sunkiomis tuberkuliozės formomis. Naujagimiai nuo tuberkuliozės skiepijami BCG vakcina 2-3 dieną po gimimo.  Lietuvoje profilaktiškai atliekamas tuberkulino mėginys 7 metų vaikams ir vaikams, priklausantiems rizikos grupėms, kasmet. Jei šeimos gydytojas vaikui nustato teigiamą reakciją į tuberkulino mėginį, yra glaudus vaiko kontaktas su sergančiuoju TB ar pasireiškia TB klinikinių simptomų, pacientas siunčiamas vaikų pulmonologo (ftiziatro) konsultacijai ir detalesniam ištyrimui. Diagnozavus ir pradėjus gydymą antibakteriniais vaistais ankstyvoje tuberkuliozės stadijoje, išvengiama sunkių tuberkuliozės formų, komplikacijų, sumažėja liekamųjų reiškinių tikimybė.</a:t>
            </a:r>
            <a:endParaRPr kumimoji="0" lang="en-US" altLang="en-US" sz="400" b="0" i="0" u="none" strike="noStrike" cap="none" normalizeH="0" baseline="0" dirty="0">
              <a:ln>
                <a:noFill/>
              </a:ln>
              <a:solidFill>
                <a:schemeClr val="tx1"/>
              </a:solidFill>
              <a:effectLst/>
            </a:endParaRPr>
          </a:p>
        </p:txBody>
      </p:sp>
      <p:sp>
        <p:nvSpPr>
          <p:cNvPr id="8" name="TextBox 7">
            <a:extLst>
              <a:ext uri="{FF2B5EF4-FFF2-40B4-BE49-F238E27FC236}">
                <a16:creationId xmlns:a16="http://schemas.microsoft.com/office/drawing/2014/main" id="{8BB62952-EE9F-0A8E-8265-D3A095617669}"/>
              </a:ext>
            </a:extLst>
          </p:cNvPr>
          <p:cNvSpPr txBox="1"/>
          <p:nvPr/>
        </p:nvSpPr>
        <p:spPr>
          <a:xfrm>
            <a:off x="2235493" y="211821"/>
            <a:ext cx="2618020"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en-US" sz="18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VAIKŲ TUBERKULIOZĖ</a:t>
            </a:r>
            <a:endParaRPr kumimoji="0" lang="en-US" altLang="en-US" sz="600" b="0" i="0" u="none" strike="noStrike" cap="none" normalizeH="0" baseline="0" dirty="0">
              <a:ln>
                <a:noFill/>
              </a:ln>
              <a:solidFill>
                <a:schemeClr val="tx1"/>
              </a:solidFill>
              <a:effectLst/>
            </a:endParaRPr>
          </a:p>
        </p:txBody>
      </p:sp>
      <p:sp>
        <p:nvSpPr>
          <p:cNvPr id="9" name="TextBox 8">
            <a:extLst>
              <a:ext uri="{FF2B5EF4-FFF2-40B4-BE49-F238E27FC236}">
                <a16:creationId xmlns:a16="http://schemas.microsoft.com/office/drawing/2014/main" id="{AD108D90-1C77-E432-1156-D0C433ECCA57}"/>
              </a:ext>
            </a:extLst>
          </p:cNvPr>
          <p:cNvSpPr txBox="1"/>
          <p:nvPr/>
        </p:nvSpPr>
        <p:spPr>
          <a:xfrm>
            <a:off x="1222625" y="9661717"/>
            <a:ext cx="9490074" cy="26161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50" b="0"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P</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arengė</a:t>
            </a:r>
            <a:r>
              <a:rPr kumimoji="0" lang="en-US" altLang="en-US" sz="105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visuomenės</a:t>
            </a:r>
            <a:r>
              <a:rPr kumimoji="0" lang="en-US" altLang="en-US" sz="105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sveikatos</a:t>
            </a:r>
            <a:r>
              <a:rPr kumimoji="0" lang="en-US" altLang="en-US" sz="105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specialistė</a:t>
            </a:r>
            <a:r>
              <a:rPr kumimoji="0" lang="en-US" altLang="en-US" sz="105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Rita </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Kleinauskienė</a:t>
            </a:r>
            <a:r>
              <a:rPr kumimoji="0" lang="en-US" altLang="en-US" sz="105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remiantis</a:t>
            </a:r>
            <a:r>
              <a:rPr kumimoji="0" lang="en-US" altLang="en-US" sz="1050" b="0" i="0" u="none" strike="noStrike" cap="none" normalizeH="0" baseline="0" dirty="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ULAC </a:t>
            </a:r>
            <a:r>
              <a:rPr kumimoji="0" lang="en-US" altLang="en-US" sz="1050" b="0" i="0" u="none" strike="noStrike" cap="none" normalizeH="0" baseline="0" dirty="0" err="1"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medžiaga</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pic>
        <p:nvPicPr>
          <p:cNvPr id="10" name="Paveikslėlis 9">
            <a:extLst>
              <a:ext uri="{FF2B5EF4-FFF2-40B4-BE49-F238E27FC236}">
                <a16:creationId xmlns:a16="http://schemas.microsoft.com/office/drawing/2014/main" id="{2A7613E9-8BB0-4426-4598-46A8B38D3471}"/>
              </a:ext>
            </a:extLst>
          </p:cNvPr>
          <p:cNvPicPr>
            <a:picLocks noChangeAspect="1"/>
          </p:cNvPicPr>
          <p:nvPr/>
        </p:nvPicPr>
        <p:blipFill>
          <a:blip r:embed="rId4"/>
          <a:stretch>
            <a:fillRect/>
          </a:stretch>
        </p:blipFill>
        <p:spPr>
          <a:xfrm>
            <a:off x="3739626" y="991833"/>
            <a:ext cx="2942765" cy="1934746"/>
          </a:xfrm>
          <a:prstGeom prst="rect">
            <a:avLst/>
          </a:prstGeom>
        </p:spPr>
      </p:pic>
      <p:sp>
        <p:nvSpPr>
          <p:cNvPr id="11" name="Stačiakampis 10">
            <a:extLst>
              <a:ext uri="{FF2B5EF4-FFF2-40B4-BE49-F238E27FC236}">
                <a16:creationId xmlns:a16="http://schemas.microsoft.com/office/drawing/2014/main" id="{B8B4D417-39CB-1B3A-3AD9-519FB2E4EBCF}"/>
              </a:ext>
            </a:extLst>
          </p:cNvPr>
          <p:cNvSpPr/>
          <p:nvPr/>
        </p:nvSpPr>
        <p:spPr>
          <a:xfrm>
            <a:off x="114337" y="3000216"/>
            <a:ext cx="6560919" cy="1142021"/>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12" name="Stačiakampis 11">
            <a:extLst>
              <a:ext uri="{FF2B5EF4-FFF2-40B4-BE49-F238E27FC236}">
                <a16:creationId xmlns:a16="http://schemas.microsoft.com/office/drawing/2014/main" id="{7706B3A7-C250-AA70-1FCE-20B3388A9E14}"/>
              </a:ext>
            </a:extLst>
          </p:cNvPr>
          <p:cNvSpPr/>
          <p:nvPr/>
        </p:nvSpPr>
        <p:spPr>
          <a:xfrm>
            <a:off x="117908" y="6786054"/>
            <a:ext cx="6560915" cy="2269076"/>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13" name="Stačiakampis 12">
            <a:extLst>
              <a:ext uri="{FF2B5EF4-FFF2-40B4-BE49-F238E27FC236}">
                <a16:creationId xmlns:a16="http://schemas.microsoft.com/office/drawing/2014/main" id="{CFAB0AD7-8925-D295-4926-FEBD98DC864E}"/>
              </a:ext>
            </a:extLst>
          </p:cNvPr>
          <p:cNvSpPr/>
          <p:nvPr/>
        </p:nvSpPr>
        <p:spPr>
          <a:xfrm>
            <a:off x="121476" y="4142236"/>
            <a:ext cx="6560915" cy="1609801"/>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
        <p:nvSpPr>
          <p:cNvPr id="14" name="Stačiakampis 13">
            <a:extLst>
              <a:ext uri="{FF2B5EF4-FFF2-40B4-BE49-F238E27FC236}">
                <a16:creationId xmlns:a16="http://schemas.microsoft.com/office/drawing/2014/main" id="{6D6BA17B-9B11-04C1-1606-7C1FE700E5BC}"/>
              </a:ext>
            </a:extLst>
          </p:cNvPr>
          <p:cNvSpPr/>
          <p:nvPr/>
        </p:nvSpPr>
        <p:spPr>
          <a:xfrm>
            <a:off x="114337" y="5752038"/>
            <a:ext cx="6564484" cy="1036186"/>
          </a:xfrm>
          <a:prstGeom prst="rect">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spTree>
    <p:extLst>
      <p:ext uri="{BB962C8B-B14F-4D97-AF65-F5344CB8AC3E}">
        <p14:creationId xmlns:p14="http://schemas.microsoft.com/office/powerpoint/2010/main" val="898481926"/>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517</Words>
  <Application>Microsoft Office PowerPoint</Application>
  <PresentationFormat>A4 formatas (210x297 mm)</PresentationFormat>
  <Paragraphs>15</Paragraphs>
  <Slides>1</Slides>
  <Notes>1</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vt:i4>
      </vt:variant>
    </vt:vector>
  </HeadingPairs>
  <TitlesOfParts>
    <vt:vector size="5" baseType="lpstr">
      <vt:lpstr>Arial</vt:lpstr>
      <vt:lpstr>Calibri</vt:lpstr>
      <vt:lpstr>Calibri Light</vt:lpstr>
      <vt:lpstr>„Office“ tema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Sveikatos-biuras Sveikatos-biuras</dc:creator>
  <cp:lastModifiedBy>Sveikatos-biuras Sveikatos-biuras</cp:lastModifiedBy>
  <cp:revision>5</cp:revision>
  <dcterms:created xsi:type="dcterms:W3CDTF">2023-09-26T18:37:43Z</dcterms:created>
  <dcterms:modified xsi:type="dcterms:W3CDTF">2023-09-27T09:41:56Z</dcterms:modified>
</cp:coreProperties>
</file>