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07" autoAdjust="0"/>
    <p:restoredTop sz="94660"/>
  </p:normalViewPr>
  <p:slideViewPr>
    <p:cSldViewPr snapToGrid="0">
      <p:cViewPr>
        <p:scale>
          <a:sx n="79" d="100"/>
          <a:sy n="79" d="100"/>
        </p:scale>
        <p:origin x="105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lt-LT"/>
              <a:t>Spustelėję redaguokite stilių</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4A8C4B7B-9738-465F-9C90-4779B571E87B}"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519009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A8C4B7B-9738-465F-9C90-4779B571E87B}"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518393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lt-LT"/>
              <a:t>Spustelėję redaguokite stilių</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4A8C4B7B-9738-465F-9C90-4779B571E87B}"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3603467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4A8C4B7B-9738-465F-9C90-4779B571E87B}"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3114885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lt-LT"/>
              <a:t>Spustelėję redaguokite stilių</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Content Placeholder 3"/>
          <p:cNvSpPr>
            <a:spLocks noGrp="1"/>
          </p:cNvSpPr>
          <p:nvPr>
            <p:ph sz="half" idx="2"/>
          </p:nvPr>
        </p:nvSpPr>
        <p:spPr>
          <a:xfrm>
            <a:off x="472381" y="4453467"/>
            <a:ext cx="2901255" cy="6550379"/>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3471863" y="4453467"/>
            <a:ext cx="2915543" cy="6550379"/>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4A8C4B7B-9738-465F-9C90-4779B571E87B}" type="datetimeFigureOut">
              <a:rPr lang="en-US" smtClean="0"/>
              <a:t>3/23/2023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90611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4A8C4B7B-9738-465F-9C90-4779B571E87B}" type="datetimeFigureOut">
              <a:rPr lang="en-US" smtClean="0"/>
              <a:t>3/23/2023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3858559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8C4B7B-9738-465F-9C90-4779B571E87B}" type="datetimeFigureOut">
              <a:rPr lang="en-US" smtClean="0"/>
              <a:t>3/23/2023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2406588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lt-LT"/>
              <a:t>Spustelėję redaguokite stilių</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A8C4B7B-9738-465F-9C90-4779B571E87B}"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887012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lt-LT"/>
              <a:t>Spustelėję redaguokite stilių</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A8C4B7B-9738-465F-9C90-4779B571E87B}" type="datetimeFigureOut">
              <a:rPr lang="en-US" smtClean="0"/>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1410262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A8C4B7B-9738-465F-9C90-4779B571E87B}"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1959868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A8C4B7B-9738-465F-9C90-4779B571E87B}" type="datetimeFigureOut">
              <a:rPr lang="en-US" smtClean="0"/>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A3F19C-EF7F-4F7C-9262-CD9968D8C885}" type="slidenum">
              <a:rPr lang="en-US" smtClean="0"/>
              <a:t>‹#›</a:t>
            </a:fld>
            <a:endParaRPr lang="en-US"/>
          </a:p>
        </p:txBody>
      </p:sp>
    </p:spTree>
    <p:extLst>
      <p:ext uri="{BB962C8B-B14F-4D97-AF65-F5344CB8AC3E}">
        <p14:creationId xmlns:p14="http://schemas.microsoft.com/office/powerpoint/2010/main" val="684427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4A8C4B7B-9738-465F-9C90-4779B571E87B}" type="datetimeFigureOut">
              <a:rPr lang="en-US" smtClean="0"/>
              <a:t>3/23/2023</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36A3F19C-EF7F-4F7C-9262-CD9968D8C885}" type="slidenum">
              <a:rPr lang="en-US" smtClean="0"/>
              <a:t>‹#›</a:t>
            </a:fld>
            <a:endParaRPr lang="en-US"/>
          </a:p>
        </p:txBody>
      </p:sp>
    </p:spTree>
    <p:extLst>
      <p:ext uri="{BB962C8B-B14F-4D97-AF65-F5344CB8AC3E}">
        <p14:creationId xmlns:p14="http://schemas.microsoft.com/office/powerpoint/2010/main" val="1465313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EDCE85-471E-1BAC-04B2-D03E7640CC81}"/>
              </a:ext>
            </a:extLst>
          </p:cNvPr>
          <p:cNvSpPr>
            <a:spLocks noGrp="1"/>
          </p:cNvSpPr>
          <p:nvPr>
            <p:ph type="ctrTitle"/>
          </p:nvPr>
        </p:nvSpPr>
        <p:spPr>
          <a:xfrm>
            <a:off x="1466326" y="103425"/>
            <a:ext cx="3318878" cy="496745"/>
          </a:xfrm>
        </p:spPr>
        <p:txBody>
          <a:bodyPr>
            <a:normAutofit/>
          </a:bodyPr>
          <a:lstStyle/>
          <a:p>
            <a:r>
              <a:rPr lang="lt-LT" sz="2400" b="1" dirty="0">
                <a:solidFill>
                  <a:schemeClr val="accent5">
                    <a:lumMod val="75000"/>
                  </a:schemeClr>
                </a:solidFill>
              </a:rPr>
              <a:t>Vandens svarba žmogui</a:t>
            </a:r>
            <a:endParaRPr lang="en-US" sz="2400" b="1" dirty="0">
              <a:solidFill>
                <a:schemeClr val="accent5">
                  <a:lumMod val="75000"/>
                </a:schemeClr>
              </a:solidFill>
            </a:endParaRPr>
          </a:p>
        </p:txBody>
      </p:sp>
      <p:pic>
        <p:nvPicPr>
          <p:cNvPr id="6" name="Paveikslėlis 5">
            <a:extLst>
              <a:ext uri="{FF2B5EF4-FFF2-40B4-BE49-F238E27FC236}">
                <a16:creationId xmlns:a16="http://schemas.microsoft.com/office/drawing/2014/main" id="{93E26C5B-C589-6513-8FF7-F122E2EBB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0714" y="705170"/>
            <a:ext cx="3194490" cy="2132597"/>
          </a:xfrm>
          <a:prstGeom prst="rect">
            <a:avLst/>
          </a:prstGeom>
        </p:spPr>
      </p:pic>
      <p:sp>
        <p:nvSpPr>
          <p:cNvPr id="8" name="TextBox 7">
            <a:extLst>
              <a:ext uri="{FF2B5EF4-FFF2-40B4-BE49-F238E27FC236}">
                <a16:creationId xmlns:a16="http://schemas.microsoft.com/office/drawing/2014/main" id="{351C4F52-7609-B743-7734-1D337DEBF649}"/>
              </a:ext>
            </a:extLst>
          </p:cNvPr>
          <p:cNvSpPr txBox="1"/>
          <p:nvPr/>
        </p:nvSpPr>
        <p:spPr>
          <a:xfrm>
            <a:off x="482600" y="2737963"/>
            <a:ext cx="6121400" cy="281231"/>
          </a:xfrm>
          <a:prstGeom prst="rect">
            <a:avLst/>
          </a:prstGeom>
          <a:noFill/>
        </p:spPr>
        <p:txBody>
          <a:bodyPr wrap="square">
            <a:spAutoFit/>
          </a:bodyPr>
          <a:lstStyle/>
          <a:p>
            <a:pPr algn="just">
              <a:lnSpc>
                <a:spcPct val="107000"/>
              </a:lnSpc>
              <a:spcAft>
                <a:spcPts val="800"/>
              </a:spcAft>
            </a:pPr>
            <a:r>
              <a:rPr lang="lt-LT" sz="1200"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CE843E4A-DCE1-A8EB-E56C-938C18F672B0}"/>
              </a:ext>
            </a:extLst>
          </p:cNvPr>
          <p:cNvSpPr txBox="1"/>
          <p:nvPr/>
        </p:nvSpPr>
        <p:spPr>
          <a:xfrm>
            <a:off x="271964" y="3042226"/>
            <a:ext cx="6396622" cy="730328"/>
          </a:xfrm>
          <a:prstGeom prst="rect">
            <a:avLst/>
          </a:prstGeom>
          <a:noFill/>
        </p:spPr>
        <p:txBody>
          <a:bodyPr wrap="square">
            <a:spAutoFit/>
          </a:bodyPr>
          <a:lstStyle/>
          <a:p>
            <a:pPr algn="just">
              <a:lnSpc>
                <a:spcPct val="107000"/>
              </a:lnSpc>
              <a:spcAft>
                <a:spcPts val="800"/>
              </a:spcAft>
            </a:pPr>
            <a:r>
              <a:rPr lang="lt-LT" sz="1100" b="1" dirty="0">
                <a:effectLst/>
                <a:latin typeface="Calibri" panose="020F0502020204030204" pitchFamily="34" charset="0"/>
                <a:ea typeface="Calibri" panose="020F0502020204030204" pitchFamily="34" charset="0"/>
                <a:cs typeface="Arial" panose="020B0604020202020204" pitchFamily="34" charset="0"/>
              </a:rPr>
              <a:t>Kovo 22 d. visame pasaulyje minima Pasaulinė vandens diena, kurios tikslas – skatinti kiekvieno sąmoningą požiūrį į didžiulę vandens svarbą!</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Apie 70 % mūsų planetos paviršiaus dengia vanduo, todėl dažnai Žemė vadinama mėlynąja planeta.</a:t>
            </a:r>
            <a:endParaRPr lang="en-US" sz="105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895245F9-5665-E4D7-0A5D-1D8A70475BD4}"/>
              </a:ext>
            </a:extLst>
          </p:cNvPr>
          <p:cNvSpPr txBox="1"/>
          <p:nvPr/>
        </p:nvSpPr>
        <p:spPr>
          <a:xfrm>
            <a:off x="271964" y="4513992"/>
            <a:ext cx="6341644" cy="1121846"/>
          </a:xfrm>
          <a:prstGeom prst="rect">
            <a:avLst/>
          </a:prstGeom>
          <a:noFill/>
        </p:spPr>
        <p:txBody>
          <a:bodyPr wrap="square">
            <a:spAutoFit/>
          </a:bodyPr>
          <a:lstStyle/>
          <a:p>
            <a:pPr algn="just">
              <a:lnSpc>
                <a:spcPct val="107000"/>
              </a:lnSpc>
              <a:spcAft>
                <a:spcPts val="800"/>
              </a:spcAft>
            </a:pPr>
            <a:r>
              <a:rPr lang="lt-LT" sz="1050" dirty="0">
                <a:effectLst/>
                <a:latin typeface="Calibri" panose="020F0502020204030204" pitchFamily="34" charset="0"/>
                <a:ea typeface="Calibri" panose="020F0502020204030204" pitchFamily="34" charset="0"/>
                <a:cs typeface="Arial" panose="020B0604020202020204" pitchFamily="34" charset="0"/>
              </a:rPr>
              <a:t>Vanduo, nors ir nebūdamas maisto medžiaga, yra labai svarbus mūsų organizmo veiklai ir sveikatai palaikyti, nes padeda efektyviai naudoti maisto medžiagas. Jis neša reikalingas maisto medžiagas į audinius ir organus, o iš jų „išgabena“ medžiagų apykaitos produktus, kurie yra nuodingi. Vanduo taip pat palaiko reikiamą kraujo tūrį ir padeda reguliuoti kūno temperatūrą. Maždaug trečdalis vandens yra ląstelėse. Stokodamos vandens, ląstelės neįstengia pasisavinti visų aminorūgščių ir kitų maisto medžiagų, kurių reikia medžiagų apykaitos procesams, kurių metu deginami riebalai. Tada medžiagų apykaita ima lėtėti.</a:t>
            </a:r>
            <a:endParaRPr lang="en-US" sz="1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8D39F95-85FF-8563-28A5-8AA00A2A35F8}"/>
              </a:ext>
            </a:extLst>
          </p:cNvPr>
          <p:cNvSpPr txBox="1"/>
          <p:nvPr/>
        </p:nvSpPr>
        <p:spPr>
          <a:xfrm>
            <a:off x="274598" y="6617815"/>
            <a:ext cx="6248400" cy="1154162"/>
          </a:xfrm>
          <a:prstGeom prst="rect">
            <a:avLst/>
          </a:prstGeom>
          <a:noFill/>
        </p:spPr>
        <p:txBody>
          <a:bodyPr wrap="square">
            <a:spAutoFit/>
          </a:bodyPr>
          <a:lstStyle/>
          <a:p>
            <a:pPr algn="just">
              <a:lnSpc>
                <a:spcPct val="107000"/>
              </a:lnSpc>
              <a:spcAft>
                <a:spcPts val="800"/>
              </a:spcAft>
            </a:pPr>
            <a:r>
              <a:rPr lang="lt-LT" sz="1050" b="1" dirty="0">
                <a:effectLst/>
                <a:latin typeface="Calibri" panose="020F0502020204030204" pitchFamily="34" charset="0"/>
                <a:ea typeface="Calibri" panose="020F0502020204030204" pitchFamily="34" charset="0"/>
                <a:cs typeface="Arial" panose="020B0604020202020204" pitchFamily="34" charset="0"/>
              </a:rPr>
              <a:t>Dehidratacijos požymiai:</a:t>
            </a:r>
            <a:r>
              <a:rPr lang="lt-LT" sz="1050" dirty="0">
                <a:effectLst/>
                <a:latin typeface="Calibri" panose="020F0502020204030204" pitchFamily="34" charset="0"/>
                <a:ea typeface="Calibri" panose="020F0502020204030204" pitchFamily="34" charset="0"/>
                <a:cs typeface="Arial" panose="020B0604020202020204" pitchFamily="34" charset="0"/>
              </a:rPr>
              <a:t> galvos skausmas, nuovargis,  sumažėjęs apetitas, virškinimo sutrikimai, galvos svaigimas, šlapimo kiekio sumažėjimas, įdubusios akys, sausa burnos ir nosies gleivinė, kraujospūdžio pokyčiai, mėšlungis, sutirštėjęs kraujas, mažėja darbingumas ir gebėjimas susikaupti.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50" dirty="0">
                <a:effectLst/>
                <a:latin typeface="Calibri" panose="020F0502020204030204" pitchFamily="34" charset="0"/>
                <a:ea typeface="Calibri" panose="020F0502020204030204" pitchFamily="34" charset="0"/>
                <a:cs typeface="Arial" panose="020B0604020202020204" pitchFamily="34" charset="0"/>
              </a:rPr>
              <a:t>Vandens trūkumas pasireiškia labai greitai, simptomai atsiranda jau esant 1 proc. vandens deficitui.</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50" dirty="0">
                <a:effectLst/>
                <a:latin typeface="Calibri" panose="020F0502020204030204" pitchFamily="34" charset="0"/>
                <a:ea typeface="Calibri" panose="020F0502020204030204" pitchFamily="34" charset="0"/>
                <a:cs typeface="Arial" panose="020B0604020202020204" pitchFamily="34" charset="0"/>
              </a:rPr>
              <a:t>Prarastas vandens kiekis turi būti būtinai sugrąžinamas organizmui.</a:t>
            </a:r>
            <a:endParaRPr lang="en-US" sz="1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140EE86C-161A-D0F0-2B01-130D35172698}"/>
              </a:ext>
            </a:extLst>
          </p:cNvPr>
          <p:cNvSpPr txBox="1"/>
          <p:nvPr/>
        </p:nvSpPr>
        <p:spPr>
          <a:xfrm>
            <a:off x="1828800" y="8228728"/>
            <a:ext cx="5213433" cy="312650"/>
          </a:xfrm>
          <a:prstGeom prst="rect">
            <a:avLst/>
          </a:prstGeom>
          <a:noFill/>
        </p:spPr>
        <p:txBody>
          <a:bodyPr wrap="square">
            <a:spAutoFit/>
          </a:bodyPr>
          <a:lstStyle/>
          <a:p>
            <a:pPr algn="just">
              <a:lnSpc>
                <a:spcPct val="107000"/>
              </a:lnSpc>
              <a:spcAft>
                <a:spcPts val="800"/>
              </a:spcAft>
            </a:pPr>
            <a:r>
              <a:rPr lang="lt-LT" sz="1400" b="1" dirty="0">
                <a:effectLst/>
                <a:latin typeface="Calibri" panose="020F0502020204030204" pitchFamily="34" charset="0"/>
                <a:ea typeface="Calibri" panose="020F0502020204030204" pitchFamily="34" charset="0"/>
                <a:cs typeface="Arial" panose="020B0604020202020204" pitchFamily="34" charset="0"/>
              </a:rPr>
              <a:t>Kokia vandens nauda žmogaus organizmui?</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008D9B94-24C1-2FFB-573E-B58F095FD3A4}"/>
              </a:ext>
            </a:extLst>
          </p:cNvPr>
          <p:cNvSpPr txBox="1"/>
          <p:nvPr/>
        </p:nvSpPr>
        <p:spPr>
          <a:xfrm>
            <a:off x="1828800" y="3986948"/>
            <a:ext cx="3429000" cy="312650"/>
          </a:xfrm>
          <a:prstGeom prst="rect">
            <a:avLst/>
          </a:prstGeom>
          <a:noFill/>
        </p:spPr>
        <p:txBody>
          <a:bodyPr wrap="square">
            <a:spAutoFit/>
          </a:bodyPr>
          <a:lstStyle/>
          <a:p>
            <a:pPr algn="just">
              <a:lnSpc>
                <a:spcPct val="107000"/>
              </a:lnSpc>
              <a:spcAft>
                <a:spcPts val="800"/>
              </a:spcAft>
            </a:pPr>
            <a:r>
              <a:rPr lang="lt-LT" sz="1400" b="1" dirty="0">
                <a:effectLst/>
                <a:latin typeface="Calibri" panose="020F0502020204030204" pitchFamily="34" charset="0"/>
                <a:ea typeface="Calibri" panose="020F0502020204030204" pitchFamily="34" charset="0"/>
                <a:cs typeface="Arial" panose="020B0604020202020204" pitchFamily="34" charset="0"/>
              </a:rPr>
              <a:t>Kodėl vanduo žmogui toks svarbus?</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95B4565E-A434-9DE3-DA37-435007D86A95}"/>
              </a:ext>
            </a:extLst>
          </p:cNvPr>
          <p:cNvSpPr txBox="1"/>
          <p:nvPr/>
        </p:nvSpPr>
        <p:spPr>
          <a:xfrm>
            <a:off x="271964" y="5804215"/>
            <a:ext cx="6295019" cy="627736"/>
          </a:xfrm>
          <a:prstGeom prst="rect">
            <a:avLst/>
          </a:prstGeom>
          <a:noFill/>
        </p:spPr>
        <p:txBody>
          <a:bodyPr wrap="square">
            <a:spAutoFit/>
          </a:bodyPr>
          <a:lstStyle/>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Organizmui itin svarbus </a:t>
            </a:r>
            <a:r>
              <a:rPr lang="lt-LT" sz="1100" b="1" dirty="0">
                <a:effectLst/>
                <a:latin typeface="Calibri" panose="020F0502020204030204" pitchFamily="34" charset="0"/>
                <a:ea typeface="Calibri" panose="020F0502020204030204" pitchFamily="34" charset="0"/>
                <a:cs typeface="Arial" panose="020B0604020202020204" pitchFamily="34" charset="0"/>
              </a:rPr>
              <a:t>vandens balansas</a:t>
            </a:r>
            <a:r>
              <a:rPr lang="lt-LT" sz="1100" dirty="0">
                <a:effectLst/>
                <a:latin typeface="Calibri" panose="020F0502020204030204" pitchFamily="34" charset="0"/>
                <a:ea typeface="Calibri" panose="020F0502020204030204" pitchFamily="34" charset="0"/>
                <a:cs typeface="Arial" panose="020B0604020202020204" pitchFamily="34" charset="0"/>
              </a:rPr>
              <a:t> – patenkančio į organizmą ir išskiriamo iš organizmo vandens santykis. Medicinoje vartojamas terminas - </a:t>
            </a:r>
            <a:r>
              <a:rPr lang="lt-LT" sz="1100" b="1" dirty="0">
                <a:effectLst/>
                <a:latin typeface="Calibri" panose="020F0502020204030204" pitchFamily="34" charset="0"/>
                <a:ea typeface="Calibri" panose="020F0502020204030204" pitchFamily="34" charset="0"/>
                <a:cs typeface="Arial" panose="020B0604020202020204" pitchFamily="34" charset="0"/>
              </a:rPr>
              <a:t>dehidratacija</a:t>
            </a:r>
            <a:r>
              <a:rPr lang="lt-LT" sz="1100" dirty="0">
                <a:effectLst/>
                <a:latin typeface="Calibri" panose="020F0502020204030204" pitchFamily="34" charset="0"/>
                <a:ea typeface="Calibri" panose="020F0502020204030204" pitchFamily="34" charset="0"/>
                <a:cs typeface="Arial" panose="020B0604020202020204" pitchFamily="34" charset="0"/>
              </a:rPr>
              <a:t>, kuris apibūdina reiškinį, kai kūnas praranda tam tikrą kiekį vandens. Pajutus troškulį, organizmui jau trūksta nuo 0,5 iki 1 litro vandens.</a:t>
            </a:r>
            <a:endParaRPr lang="en-US" sz="105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1017BE1A-8734-24B5-3D92-0D49081BECEF}"/>
              </a:ext>
            </a:extLst>
          </p:cNvPr>
          <p:cNvSpPr txBox="1"/>
          <p:nvPr/>
        </p:nvSpPr>
        <p:spPr>
          <a:xfrm>
            <a:off x="531956" y="8947665"/>
            <a:ext cx="5896062" cy="2123658"/>
          </a:xfrm>
          <a:prstGeom prst="rect">
            <a:avLst/>
          </a:prstGeom>
          <a:noFill/>
        </p:spPr>
        <p:txBody>
          <a:bodyPr wrap="square">
            <a:spAutoFit/>
          </a:bodyPr>
          <a:lstStyle/>
          <a:p>
            <a:pPr algn="l"/>
            <a:r>
              <a:rPr lang="lt-LT" sz="1100" b="0" i="0" dirty="0">
                <a:effectLst/>
              </a:rPr>
              <a:t>1. Maisto medžiagas į ląsteles nugabena vanduo, todėl norint, kad organizmas būtų sėkmingai aprūpintas maistinėmis medžiagomis, organizmui reikia gauti pakankamą tirpiklio kiekį, </a:t>
            </a:r>
            <a:r>
              <a:rPr lang="lt-LT" sz="1100" b="0" i="0" dirty="0" err="1">
                <a:effectLst/>
              </a:rPr>
              <a:t>t.y</a:t>
            </a:r>
            <a:r>
              <a:rPr lang="lt-LT" sz="1100" b="0" i="0" dirty="0">
                <a:effectLst/>
              </a:rPr>
              <a:t>. vandens.</a:t>
            </a:r>
          </a:p>
          <a:p>
            <a:pPr algn="l"/>
            <a:r>
              <a:rPr lang="lt-LT" sz="1100" b="0" i="0" dirty="0">
                <a:effectLst/>
              </a:rPr>
              <a:t>2. Mūsų kraujo 80 proc. sudaro vanduo, kuris yra būtinas naujoms kraujo ląstelėms susidaryti. 50 proc. mūsų kaulų sudaro vanduo, ir vanduo yra būtinas kaulo audinio atsinaujinimui.</a:t>
            </a:r>
            <a:br>
              <a:rPr lang="lt-LT" sz="1100" b="0" i="0" dirty="0">
                <a:effectLst/>
              </a:rPr>
            </a:br>
            <a:r>
              <a:rPr lang="lt-LT" sz="1100" b="0" i="0" dirty="0">
                <a:effectLst/>
              </a:rPr>
              <a:t>3. Pakankamai geriant vandens mažėja skausmas, nes gerėja limfinės sistemos būklė. Limfinė sistema - tai mazgų, takų ir talpyklų tinklas, kuris iš kūno audinių šalina kenksmingas medžiagas, jai nuolatos reikia vandens. Vanduo ištirpina ir šalina toksinus bei gyvybinės veiklos atliekas iš organizmo.</a:t>
            </a:r>
            <a:br>
              <a:rPr lang="lt-LT" sz="1100" b="0" i="0" dirty="0">
                <a:effectLst/>
              </a:rPr>
            </a:br>
            <a:r>
              <a:rPr lang="lt-LT" sz="1100" b="0" i="0" dirty="0">
                <a:effectLst/>
              </a:rPr>
              <a:t>4. Vanduo dalyvauja sutepant sąnarius ir mažina jų skausmą, apsaugo nuo ankstyvo susidėvėjimo.</a:t>
            </a:r>
            <a:br>
              <a:rPr lang="lt-LT" sz="1100" b="0" i="0" dirty="0">
                <a:effectLst/>
              </a:rPr>
            </a:br>
            <a:r>
              <a:rPr lang="lt-LT" sz="1100" b="0" i="0" dirty="0">
                <a:effectLst/>
              </a:rPr>
              <a:t>5. Vanduo gerina medžiagų apykaitą.</a:t>
            </a:r>
            <a:br>
              <a:rPr lang="lt-LT" sz="1100" b="0" i="0" dirty="0">
                <a:effectLst/>
              </a:rPr>
            </a:br>
            <a:r>
              <a:rPr lang="lt-LT" sz="1100" b="0" i="0" dirty="0">
                <a:effectLst/>
              </a:rPr>
              <a:t>6. Vanduo palaiko organizmo temperatūros pusiausvyrą.</a:t>
            </a:r>
            <a:br>
              <a:rPr lang="lt-LT" sz="1100" b="0" i="0" dirty="0">
                <a:effectLst/>
              </a:rPr>
            </a:br>
            <a:r>
              <a:rPr lang="lt-LT" sz="1100" b="0" i="0" dirty="0">
                <a:effectLst/>
              </a:rPr>
              <a:t>7. Vanduo sudaro reikiamas sąlygas sklisti nerviniams impulsams, </a:t>
            </a:r>
            <a:r>
              <a:rPr lang="lt-LT" sz="1100" b="0" i="0" dirty="0" err="1">
                <a:effectLst/>
              </a:rPr>
              <a:t>t.y</a:t>
            </a:r>
            <a:r>
              <a:rPr lang="lt-LT" sz="1100" b="0" i="0" dirty="0">
                <a:effectLst/>
              </a:rPr>
              <a:t>. funkcionuoti nervų sistemai.</a:t>
            </a:r>
          </a:p>
        </p:txBody>
      </p:sp>
      <p:sp>
        <p:nvSpPr>
          <p:cNvPr id="50" name="Stačiakampis 49">
            <a:extLst>
              <a:ext uri="{FF2B5EF4-FFF2-40B4-BE49-F238E27FC236}">
                <a16:creationId xmlns:a16="http://schemas.microsoft.com/office/drawing/2014/main" id="{A4A9C746-C6F4-0F04-24E4-DB0079452DE0}"/>
              </a:ext>
            </a:extLst>
          </p:cNvPr>
          <p:cNvSpPr/>
          <p:nvPr/>
        </p:nvSpPr>
        <p:spPr>
          <a:xfrm>
            <a:off x="295274" y="8772341"/>
            <a:ext cx="6248400" cy="2558649"/>
          </a:xfrm>
          <a:prstGeom prst="rect">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US"/>
          </a:p>
        </p:txBody>
      </p:sp>
    </p:spTree>
    <p:extLst>
      <p:ext uri="{BB962C8B-B14F-4D97-AF65-F5344CB8AC3E}">
        <p14:creationId xmlns:p14="http://schemas.microsoft.com/office/powerpoint/2010/main" val="1320730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197FAB-149E-CCB7-9D23-0CFF6E624112}"/>
              </a:ext>
            </a:extLst>
          </p:cNvPr>
          <p:cNvSpPr txBox="1"/>
          <p:nvPr/>
        </p:nvSpPr>
        <p:spPr>
          <a:xfrm>
            <a:off x="354985" y="4177723"/>
            <a:ext cx="5851082" cy="2371274"/>
          </a:xfrm>
          <a:prstGeom prst="rect">
            <a:avLst/>
          </a:prstGeom>
          <a:noFill/>
        </p:spPr>
        <p:txBody>
          <a:bodyPr wrap="square">
            <a:spAutoFit/>
          </a:bodyPr>
          <a:lstStyle/>
          <a:p>
            <a:pPr algn="just">
              <a:lnSpc>
                <a:spcPct val="107000"/>
              </a:lnSpc>
              <a:spcAft>
                <a:spcPts val="800"/>
              </a:spcAft>
            </a:pPr>
            <a:r>
              <a:rPr lang="lt-LT" sz="1100" b="1" dirty="0">
                <a:effectLst/>
                <a:latin typeface="Calibri" panose="020F0502020204030204" pitchFamily="34" charset="0"/>
                <a:ea typeface="Calibri" panose="020F0502020204030204" pitchFamily="34" charset="0"/>
                <a:cs typeface="Arial" panose="020B0604020202020204" pitchFamily="34" charset="0"/>
              </a:rPr>
              <a:t>Kiek vandens reikia išgerti per parą?</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Daugelis klaidingai mano esą vandens suvartojimu vertėtų susirūpinti tik užklupus vasaros karščiams. Vasarą mūsų organizmui vandens reikia daugiau, nes labiau prakaituojame, kaitinamės saulėje, </a:t>
            </a:r>
            <a:r>
              <a:rPr lang="lt-LT" sz="1100" dirty="0">
                <a:latin typeface="Calibri" panose="020F0502020204030204" pitchFamily="34" charset="0"/>
                <a:ea typeface="Calibri" panose="020F0502020204030204" pitchFamily="34" charset="0"/>
                <a:cs typeface="Arial" panose="020B0604020202020204" pitchFamily="34" charset="0"/>
              </a:rPr>
              <a:t>t</a:t>
            </a:r>
            <a:r>
              <a:rPr lang="lt-LT" sz="1100" dirty="0">
                <a:effectLst/>
                <a:latin typeface="Calibri" panose="020F0502020204030204" pitchFamily="34" charset="0"/>
                <a:ea typeface="Calibri" panose="020F0502020204030204" pitchFamily="34" charset="0"/>
                <a:cs typeface="Arial" panose="020B0604020202020204" pitchFamily="34" charset="0"/>
              </a:rPr>
              <a:t>ačiau reikiamą skysčių kiekį organizme palaikyti reikėtų visus metus. O atėjus pavasariui ir pradėjus aktyviau gyventi ir sportuoti privalome atkreipti dėmesį, ar vandens geriame pakankamai. Vanduo į organizmą patenka įvairių skysčių pavidalu ir kaip maisto dalis. Apie pusę reikalingo vandens mes gauname gerdami skysčius, kitą pusę – su maistu. Medikų teigimu, vandens poreikis priklauso nuo klimato sąlygų, kūno masės ir nuo individualių organizmo savybių. Vidutiniškai žmogui per parą reikia </a:t>
            </a:r>
            <a:r>
              <a:rPr lang="lt-LT" sz="1100" b="1" dirty="0">
                <a:effectLst/>
                <a:latin typeface="Calibri" panose="020F0502020204030204" pitchFamily="34" charset="0"/>
                <a:ea typeface="Calibri" panose="020F0502020204030204" pitchFamily="34" charset="0"/>
                <a:cs typeface="Arial" panose="020B0604020202020204" pitchFamily="34" charset="0"/>
              </a:rPr>
              <a:t>2-3 l vandens</a:t>
            </a:r>
            <a:r>
              <a:rPr lang="lt-LT" sz="1100" dirty="0">
                <a:effectLst/>
                <a:latin typeface="Calibri" panose="020F0502020204030204" pitchFamily="34" charset="0"/>
                <a:ea typeface="Calibri" panose="020F0502020204030204" pitchFamily="34" charset="0"/>
                <a:cs typeface="Arial" panose="020B0604020202020204" pitchFamily="34" charset="0"/>
              </a:rPr>
              <a:t>. Esant dideliems karščiams, dirbant sunkų fizinį darbą, viduriuojant, vemiant, vandens poreikis dar padidėja. Vandenį patariama gerti prieš valgį 30 min. ir ne anksčiau kaip 30 min. po valgio. Pavalgius nepatariama gerti, kol virškinimo procesas nebus baigtas. Skrandis maistą perdirba nuo 30 min. iki 3 val., priklausomai nuo jo sudėties.</a:t>
            </a:r>
            <a:endParaRPr lang="en-US" sz="105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15EB343D-31A2-0DF1-3010-B9DE718865D3}"/>
              </a:ext>
            </a:extLst>
          </p:cNvPr>
          <p:cNvSpPr txBox="1"/>
          <p:nvPr/>
        </p:nvSpPr>
        <p:spPr>
          <a:xfrm>
            <a:off x="354985" y="6629856"/>
            <a:ext cx="5851082" cy="3464475"/>
          </a:xfrm>
          <a:prstGeom prst="rect">
            <a:avLst/>
          </a:prstGeom>
          <a:noFill/>
        </p:spPr>
        <p:txBody>
          <a:bodyPr wrap="square">
            <a:spAutoFit/>
          </a:bodyPr>
          <a:lstStyle/>
          <a:p>
            <a:pPr algn="just">
              <a:lnSpc>
                <a:spcPct val="107000"/>
              </a:lnSpc>
              <a:spcAft>
                <a:spcPts val="800"/>
              </a:spcAft>
            </a:pPr>
            <a:r>
              <a:rPr lang="lt-LT" sz="1200" b="1" dirty="0">
                <a:effectLst/>
                <a:latin typeface="Calibri" panose="020F0502020204030204" pitchFamily="34" charset="0"/>
                <a:ea typeface="Calibri" panose="020F0502020204030204" pitchFamily="34" charset="0"/>
                <a:cs typeface="Arial" panose="020B0604020202020204" pitchFamily="34" charset="0"/>
              </a:rPr>
              <a:t>Vandenį gerti naudinga, nes:</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-Per dieną išgėrus 8 – 10 stiklinių vandens gali sumažėti nugaros ir sąnarių skausmai.</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-5 stiklinės vandens per dieną žarnyno vėžio riziką gali sumažinti 45 proc., šlapimo pūslės vėžio – 50 proc., krūties vėžio – 79 proc.</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-Sergant gripu ir vartojant daugiau nei įprastai vandens, yra galimybė greičiau pasveikti.</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-Viena stiklinė vandens puikiai nuslopina alkį.</a:t>
            </a:r>
          </a:p>
          <a:p>
            <a:pPr algn="just">
              <a:lnSpc>
                <a:spcPct val="107000"/>
              </a:lnSpc>
              <a:spcAft>
                <a:spcPts val="80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200" b="1" dirty="0">
                <a:effectLst/>
                <a:latin typeface="Calibri" panose="020F0502020204030204" pitchFamily="34" charset="0"/>
                <a:ea typeface="Calibri" panose="020F0502020204030204" pitchFamily="34" charset="0"/>
                <a:cs typeface="Arial" panose="020B0604020202020204" pitchFamily="34" charset="0"/>
              </a:rPr>
              <a:t>Kaip pradėti gerti vandenį, jeigu jo dar negeriate?</a:t>
            </a:r>
            <a:r>
              <a:rPr lang="lt-LT" sz="1200" dirty="0">
                <a:effectLst/>
                <a:latin typeface="Calibri" panose="020F0502020204030204" pitchFamily="34" charset="0"/>
                <a:ea typeface="Calibri" panose="020F0502020204030204" pitchFamily="34" charset="0"/>
                <a:cs typeface="Arial" panose="020B0604020202020204" pitchFamily="34" charset="0"/>
              </a:rPr>
              <a:t> Rekomenduojame: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200" dirty="0">
                <a:effectLst/>
                <a:latin typeface="Calibri" panose="020F0502020204030204" pitchFamily="34" charset="0"/>
                <a:ea typeface="Calibri" panose="020F0502020204030204" pitchFamily="34" charset="0"/>
                <a:cs typeface="Arial" panose="020B0604020202020204" pitchFamily="34" charset="0"/>
              </a:rPr>
              <a:t>-</a:t>
            </a:r>
            <a:r>
              <a:rPr lang="lt-LT" sz="1100" dirty="0">
                <a:effectLst/>
                <a:latin typeface="Calibri" panose="020F0502020204030204" pitchFamily="34" charset="0"/>
                <a:ea typeface="Calibri" panose="020F0502020204030204" pitchFamily="34" charset="0"/>
                <a:cs typeface="Arial" panose="020B0604020202020204" pitchFamily="34" charset="0"/>
              </a:rPr>
              <a:t>Visada turėti su savimi 0,5 l buteliuką negazuoto vandens (automobilyje, rankinėje ar kt.).</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 Daryti ne kavos, o vandens pertraukėlę.</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 Atsikėlus ryte išgerti stiklinę vandens. Vanduo „pažadina“ skrandį.</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 Kai norisi gerti – gerti vandenį.</a:t>
            </a:r>
            <a:endParaRPr lang="en-US" sz="105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72D8FE81-5085-4BE1-7BF6-82E8F3D2E7F6}"/>
              </a:ext>
            </a:extLst>
          </p:cNvPr>
          <p:cNvSpPr txBox="1"/>
          <p:nvPr/>
        </p:nvSpPr>
        <p:spPr>
          <a:xfrm>
            <a:off x="1820872" y="10175190"/>
            <a:ext cx="3216255" cy="312650"/>
          </a:xfrm>
          <a:prstGeom prst="rect">
            <a:avLst/>
          </a:prstGeom>
          <a:noFill/>
        </p:spPr>
        <p:txBody>
          <a:bodyPr wrap="square">
            <a:spAutoFit/>
          </a:bodyPr>
          <a:lstStyle/>
          <a:p>
            <a:pPr>
              <a:lnSpc>
                <a:spcPct val="107000"/>
              </a:lnSpc>
              <a:spcAft>
                <a:spcPts val="800"/>
              </a:spcAft>
            </a:pPr>
            <a:r>
              <a:rPr lang="lt-LT" sz="1400"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rPr>
              <a:t> </a:t>
            </a:r>
            <a:r>
              <a:rPr lang="lt-LT" sz="1400" b="1"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rPr>
              <a:t>Vanduo – sveikatos ir grožio šaltinis. </a:t>
            </a:r>
            <a:endParaRPr lang="en-US" sz="1200" b="1"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11" name="Paveikslėlis 10">
            <a:extLst>
              <a:ext uri="{FF2B5EF4-FFF2-40B4-BE49-F238E27FC236}">
                <a16:creationId xmlns:a16="http://schemas.microsoft.com/office/drawing/2014/main" id="{D5168589-18BF-A37B-3008-55AD587E0A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6322" y="10657655"/>
            <a:ext cx="1465963" cy="1365248"/>
          </a:xfrm>
          <a:prstGeom prst="rect">
            <a:avLst/>
          </a:prstGeom>
        </p:spPr>
      </p:pic>
      <p:sp>
        <p:nvSpPr>
          <p:cNvPr id="13" name="TextBox 12">
            <a:extLst>
              <a:ext uri="{FF2B5EF4-FFF2-40B4-BE49-F238E27FC236}">
                <a16:creationId xmlns:a16="http://schemas.microsoft.com/office/drawing/2014/main" id="{9D82F1E2-CD53-EED8-D712-BA38CEE72250}"/>
              </a:ext>
            </a:extLst>
          </p:cNvPr>
          <p:cNvSpPr txBox="1"/>
          <p:nvPr/>
        </p:nvSpPr>
        <p:spPr>
          <a:xfrm>
            <a:off x="0" y="11609180"/>
            <a:ext cx="6381750" cy="549189"/>
          </a:xfrm>
          <a:prstGeom prst="rect">
            <a:avLst/>
          </a:prstGeom>
          <a:noFill/>
        </p:spPr>
        <p:txBody>
          <a:bodyPr wrap="square">
            <a:spAutoFit/>
          </a:bodyPr>
          <a:lstStyle/>
          <a:p>
            <a:pPr>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Kleinauskienė remiantis SMLPC medžiaga</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6" name="Paveikslėlis 15">
            <a:extLst>
              <a:ext uri="{FF2B5EF4-FFF2-40B4-BE49-F238E27FC236}">
                <a16:creationId xmlns:a16="http://schemas.microsoft.com/office/drawing/2014/main" id="{3AA1D06C-84A0-8EB5-0FB3-4E4A0BA86F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062" y="508240"/>
            <a:ext cx="3904020" cy="2154634"/>
          </a:xfrm>
          <a:prstGeom prst="rect">
            <a:avLst/>
          </a:prstGeom>
        </p:spPr>
      </p:pic>
      <p:sp>
        <p:nvSpPr>
          <p:cNvPr id="18" name="TextBox 17">
            <a:extLst>
              <a:ext uri="{FF2B5EF4-FFF2-40B4-BE49-F238E27FC236}">
                <a16:creationId xmlns:a16="http://schemas.microsoft.com/office/drawing/2014/main" id="{13754B8F-AA24-AC99-BDB6-7385D80BFC75}"/>
              </a:ext>
            </a:extLst>
          </p:cNvPr>
          <p:cNvSpPr txBox="1"/>
          <p:nvPr/>
        </p:nvSpPr>
        <p:spPr>
          <a:xfrm>
            <a:off x="354985" y="3119391"/>
            <a:ext cx="5785465" cy="808876"/>
          </a:xfrm>
          <a:prstGeom prst="rect">
            <a:avLst/>
          </a:prstGeom>
          <a:noFill/>
        </p:spPr>
        <p:txBody>
          <a:bodyPr wrap="square">
            <a:spAutoFit/>
          </a:bodyPr>
          <a:lstStyle/>
          <a:p>
            <a:pPr algn="just">
              <a:lnSpc>
                <a:spcPct val="107000"/>
              </a:lnSpc>
              <a:spcAft>
                <a:spcPts val="800"/>
              </a:spcAft>
            </a:pPr>
            <a:r>
              <a:rPr lang="lt-LT" sz="1100" b="1" dirty="0">
                <a:effectLst/>
                <a:latin typeface="Calibri" panose="020F0502020204030204" pitchFamily="34" charset="0"/>
                <a:ea typeface="Calibri" panose="020F0502020204030204" pitchFamily="34" charset="0"/>
                <a:cs typeface="Arial" panose="020B0604020202020204" pitchFamily="34" charset="0"/>
              </a:rPr>
              <a:t>Vanduo gerina virškinimą.</a:t>
            </a:r>
            <a:r>
              <a:rPr lang="lt-LT" sz="1100" dirty="0">
                <a:effectLst/>
                <a:latin typeface="Calibri" panose="020F0502020204030204" pitchFamily="34" charset="0"/>
                <a:ea typeface="Calibri" panose="020F0502020204030204" pitchFamily="34" charset="0"/>
                <a:cs typeface="Arial" panose="020B0604020202020204" pitchFamily="34" charset="0"/>
              </a:rPr>
              <a:t> Kartu su ląsteliena, vanduo yra labai svarbus geram virškinimui.  Kiekvieną rytą, tik atsikėlus, reikia išgerti bent vieną stiklinę vandens pusę valandos prieš valgį. Taip pažadinamas organizmas, tačiau reikia atminti, kad jokiu būdu negalima rytais vien tik gerti vandenį ir nepusryčiauti</a:t>
            </a:r>
            <a:r>
              <a:rPr lang="lt-LT" sz="1100" dirty="0">
                <a:latin typeface="Calibri" panose="020F0502020204030204" pitchFamily="34" charset="0"/>
                <a:ea typeface="Calibri" panose="020F0502020204030204" pitchFamily="34" charset="0"/>
                <a:cs typeface="Arial" panose="020B0604020202020204" pitchFamily="34" charset="0"/>
              </a:rPr>
              <a:t>, nes</a:t>
            </a:r>
            <a:r>
              <a:rPr lang="lt-LT" sz="1100" dirty="0">
                <a:effectLst/>
                <a:latin typeface="Calibri" panose="020F0502020204030204" pitchFamily="34" charset="0"/>
                <a:ea typeface="Calibri" panose="020F0502020204030204" pitchFamily="34" charset="0"/>
                <a:cs typeface="Arial" panose="020B0604020202020204" pitchFamily="34" charset="0"/>
              </a:rPr>
              <a:t> skrandis ims maitintis pats savimi ir išaugs tikimybė susirgti gastritu.</a:t>
            </a:r>
            <a:endParaRPr lang="en-US" sz="105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9" name="Stačiakampis 18">
            <a:extLst>
              <a:ext uri="{FF2B5EF4-FFF2-40B4-BE49-F238E27FC236}">
                <a16:creationId xmlns:a16="http://schemas.microsoft.com/office/drawing/2014/main" id="{E2248829-EB2E-E92A-4C44-9B08FA92E791}"/>
              </a:ext>
            </a:extLst>
          </p:cNvPr>
          <p:cNvSpPr/>
          <p:nvPr/>
        </p:nvSpPr>
        <p:spPr>
          <a:xfrm>
            <a:off x="1824528" y="10137790"/>
            <a:ext cx="2911995" cy="463601"/>
          </a:xfrm>
          <a:prstGeom prst="rect">
            <a:avLst/>
          </a:prstGeom>
          <a:noFill/>
          <a:ln w="31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US"/>
          </a:p>
        </p:txBody>
      </p:sp>
    </p:spTree>
    <p:extLst>
      <p:ext uri="{BB962C8B-B14F-4D97-AF65-F5344CB8AC3E}">
        <p14:creationId xmlns:p14="http://schemas.microsoft.com/office/powerpoint/2010/main" val="4043059527"/>
      </p:ext>
    </p:extLst>
  </p:cSld>
  <p:clrMapOvr>
    <a:masterClrMapping/>
  </p:clrMapOvr>
</p:sld>
</file>

<file path=ppt/theme/theme1.xml><?xml version="1.0" encoding="utf-8"?>
<a:theme xmlns:a="http://schemas.openxmlformats.org/drawingml/2006/main" name="„Office“ tema">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2074</TotalTime>
  <Words>831</Words>
  <Application>Microsoft Office PowerPoint</Application>
  <PresentationFormat>Plačiaekranė</PresentationFormat>
  <Paragraphs>30</Paragraphs>
  <Slides>2</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vt:i4>
      </vt:variant>
    </vt:vector>
  </HeadingPairs>
  <TitlesOfParts>
    <vt:vector size="6" baseType="lpstr">
      <vt:lpstr>Arial</vt:lpstr>
      <vt:lpstr>Calibri</vt:lpstr>
      <vt:lpstr>Calibri Light</vt:lpstr>
      <vt:lpstr>„Office“ tema</vt:lpstr>
      <vt:lpstr>Vandens svarba žmogui</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Apie vandenį</dc:title>
  <dc:creator>Sveikatos-biuras Sveikatos-biuras</dc:creator>
  <cp:lastModifiedBy>Sveikatos-biuras Sveikatos-biuras</cp:lastModifiedBy>
  <cp:revision>7</cp:revision>
  <dcterms:created xsi:type="dcterms:W3CDTF">2023-03-20T10:36:23Z</dcterms:created>
  <dcterms:modified xsi:type="dcterms:W3CDTF">2023-03-23T09:05:23Z</dcterms:modified>
</cp:coreProperties>
</file>