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3AF51"/>
    <a:srgbClr val="C0BD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844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lt-LT"/>
              <a:t>Spustelėkite norėdami redaguoti šablono paantraštės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286E-BE3E-48BC-92AB-F13DE6758741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AC025-1D8E-4D36-A022-E3C2397966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940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286E-BE3E-48BC-92AB-F13DE6758741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AC025-1D8E-4D36-A022-E3C2397966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885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286E-BE3E-48BC-92AB-F13DE6758741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AC025-1D8E-4D36-A022-E3C2397966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778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286E-BE3E-48BC-92AB-F13DE6758741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AC025-1D8E-4D36-A022-E3C2397966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959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286E-BE3E-48BC-92AB-F13DE6758741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AC025-1D8E-4D36-A022-E3C2397966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549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286E-BE3E-48BC-92AB-F13DE6758741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AC025-1D8E-4D36-A022-E3C2397966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610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286E-BE3E-48BC-92AB-F13DE6758741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AC025-1D8E-4D36-A022-E3C2397966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3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286E-BE3E-48BC-92AB-F13DE6758741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AC025-1D8E-4D36-A022-E3C2397966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150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lt-LT"/>
              <a:t>Spustelėkite piktogramą norėdami įtraukti paveikslėlį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286E-BE3E-48BC-92AB-F13DE6758741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AC025-1D8E-4D36-A022-E3C2397966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067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286E-BE3E-48BC-92AB-F13DE6758741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AC025-1D8E-4D36-A022-E3C2397966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390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286E-BE3E-48BC-92AB-F13DE6758741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AC025-1D8E-4D36-A022-E3C2397966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470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C5286E-BE3E-48BC-92AB-F13DE6758741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5AC025-1D8E-4D36-A022-E3C2397966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988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89000">
              <a:schemeClr val="accent4">
                <a:lumMod val="20000"/>
                <a:lumOff val="80000"/>
              </a:schemeClr>
            </a:gs>
            <a:gs pos="0">
              <a:schemeClr val="accent1">
                <a:alpha val="0"/>
                <a:lumMod val="8000"/>
                <a:lumOff val="92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EEA1457-FF8D-EB0C-3C10-4D0D4D207B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2192" y="154003"/>
            <a:ext cx="5318559" cy="1200591"/>
          </a:xfrm>
        </p:spPr>
        <p:txBody>
          <a:bodyPr>
            <a:normAutofit fontScale="90000"/>
          </a:bodyPr>
          <a:lstStyle/>
          <a:p>
            <a:r>
              <a:rPr lang="lt-LT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Vaikučiams ir tėveliams apie saugų elgesį gatvėje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5" name="Antrinis pavadinimas 4">
            <a:extLst>
              <a:ext uri="{FF2B5EF4-FFF2-40B4-BE49-F238E27FC236}">
                <a16:creationId xmlns:a16="http://schemas.microsoft.com/office/drawing/2014/main" id="{31FF29C1-FAA4-AC3D-0DA9-A1CBC05A2D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2192" y="1354594"/>
            <a:ext cx="5210666" cy="3045956"/>
          </a:xfrm>
        </p:spPr>
        <p:txBody>
          <a:bodyPr>
            <a:noAutofit/>
          </a:bodyPr>
          <a:lstStyle/>
          <a:p>
            <a:pPr algn="l"/>
            <a:r>
              <a:rPr lang="lt-LT" sz="1100" b="0" i="0" dirty="0">
                <a:solidFill>
                  <a:srgbClr val="000000"/>
                </a:solidFill>
                <a:effectLst/>
                <a:latin typeface="SuisseIntl"/>
              </a:rPr>
              <a:t>Ar spėjame padėti bent minimalius saugaus eismo pamatus vaikui, kuriam vos treji? Kada tinkamiausias laikas apie tai kalbėti ir kaip?</a:t>
            </a:r>
            <a:br>
              <a:rPr lang="lt-LT" sz="1100" dirty="0"/>
            </a:br>
            <a:br>
              <a:rPr lang="lt-LT" sz="1200" dirty="0">
                <a:solidFill>
                  <a:srgbClr val="00B0F0"/>
                </a:solidFill>
              </a:rPr>
            </a:br>
            <a:r>
              <a:rPr lang="lt-LT" sz="1400" b="0" i="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isseIntl"/>
              </a:rPr>
              <a:t>Pradėti – nuo 3–4 metų</a:t>
            </a:r>
          </a:p>
          <a:p>
            <a:pPr algn="just"/>
            <a:r>
              <a:rPr lang="lt-LT" sz="1100" dirty="0"/>
              <a:t>A</a:t>
            </a:r>
            <a:r>
              <a:rPr lang="lt-LT" sz="1100" b="0" i="0" dirty="0">
                <a:solidFill>
                  <a:srgbClr val="000000"/>
                </a:solidFill>
                <a:effectLst/>
                <a:latin typeface="SuisseIntl"/>
              </a:rPr>
              <a:t>pie saugų elgesį kelyje su mažyliais geriausia pradėti kalbėti nuo 3-4 metų. Tačiau nepamirškime ir to, kad dar ir iki to laikotarpio tėvai turi pradėti mokyti vaikus atsargumo: neleisti išbėgti vaikams į kelią, arba eiti arti važiuojamosios dalies.</a:t>
            </a:r>
          </a:p>
          <a:p>
            <a:pPr algn="just"/>
            <a:br>
              <a:rPr lang="lt-LT" sz="1400" dirty="0">
                <a:solidFill>
                  <a:srgbClr val="73AF51"/>
                </a:solidFill>
              </a:rPr>
            </a:br>
            <a:r>
              <a:rPr lang="lt-LT" sz="1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Stengtis, kad</a:t>
            </a:r>
            <a:r>
              <a:rPr lang="en-US" sz="1400" b="0" i="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isseIntl"/>
              </a:rPr>
              <a:t> </a:t>
            </a:r>
            <a:r>
              <a:rPr lang="lt-LT" sz="1400" b="0" i="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isseIntl"/>
              </a:rPr>
              <a:t>vaikams</a:t>
            </a:r>
            <a:r>
              <a:rPr lang="en-US" sz="1400" b="0" i="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isseIntl"/>
              </a:rPr>
              <a:t> </a:t>
            </a:r>
            <a:r>
              <a:rPr lang="lt-LT" sz="1400" b="0" i="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isseIntl"/>
              </a:rPr>
              <a:t>informacija būtų įdomi</a:t>
            </a:r>
            <a:r>
              <a:rPr lang="en-US" sz="1400" b="0" i="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isseIntl"/>
              </a:rPr>
              <a:t>.</a:t>
            </a:r>
            <a:endParaRPr lang="lt-LT" sz="1400" b="0" i="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isseIntl"/>
            </a:endParaRPr>
          </a:p>
          <a:p>
            <a:pPr algn="l"/>
            <a:r>
              <a:rPr lang="lt-LT" sz="1400" b="1" i="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isseIntl"/>
              </a:rPr>
              <a:t>Kartojimas ir kantrybė</a:t>
            </a:r>
          </a:p>
          <a:p>
            <a:pPr algn="l"/>
            <a:r>
              <a:rPr lang="lt-LT" sz="1100" b="0" i="0" dirty="0">
                <a:solidFill>
                  <a:srgbClr val="000000"/>
                </a:solidFill>
                <a:effectLst/>
                <a:latin typeface="SuisseIntl"/>
              </a:rPr>
              <a:t> Svarbu vaikams pateikti patraukliai, įtraukiančiai ir suprantamai </a:t>
            </a:r>
            <a:r>
              <a:rPr lang="lt-LT" sz="1100" dirty="0">
                <a:solidFill>
                  <a:srgbClr val="000000"/>
                </a:solidFill>
                <a:latin typeface="SuisseIntl"/>
              </a:rPr>
              <a:t>išaiškinti </a:t>
            </a:r>
            <a:r>
              <a:rPr lang="lt-LT" sz="1100" b="0" i="0" dirty="0">
                <a:solidFill>
                  <a:srgbClr val="000000"/>
                </a:solidFill>
                <a:effectLst/>
                <a:latin typeface="SuisseIntl"/>
              </a:rPr>
              <a:t>svarbiausius saugaus eismo principus. Bet niekas geriau nemoko mažylių nei tėvų pavyzdys. Sunku tikėtis gero rezultato, jeigu bent vieno tėvo pamokymai nesutampa su jo elgesiu prie vairo ar gatvėje.</a:t>
            </a:r>
          </a:p>
          <a:p>
            <a:pPr algn="l"/>
            <a:br>
              <a:rPr lang="lt-LT" sz="16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1400" b="1" i="0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isseIntl"/>
              </a:rPr>
              <a:t>Kuo</a:t>
            </a:r>
            <a:r>
              <a:rPr lang="en-US" sz="1400" b="1" i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isseIntl"/>
              </a:rPr>
              <a:t> </a:t>
            </a:r>
            <a:r>
              <a:rPr lang="en-US" sz="1400" b="1" i="0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isseIntl"/>
              </a:rPr>
              <a:t>daugiau</a:t>
            </a:r>
            <a:r>
              <a:rPr lang="en-US" sz="1400" b="1" i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isseIntl"/>
              </a:rPr>
              <a:t> </a:t>
            </a:r>
            <a:r>
              <a:rPr lang="en-US" sz="1400" b="1" i="0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isseIntl"/>
              </a:rPr>
              <a:t>kartos</a:t>
            </a:r>
            <a:r>
              <a:rPr lang="en-US" sz="1400" b="1" i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isseIntl"/>
              </a:rPr>
              <a:t>, </a:t>
            </a:r>
            <a:r>
              <a:rPr lang="en-US" sz="1400" b="1" i="0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isseIntl"/>
              </a:rPr>
              <a:t>tuo</a:t>
            </a:r>
            <a:r>
              <a:rPr lang="en-US" sz="1400" b="1" i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isseIntl"/>
              </a:rPr>
              <a:t> </a:t>
            </a:r>
            <a:r>
              <a:rPr lang="en-US" sz="1400" b="1" i="0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isseIntl"/>
              </a:rPr>
              <a:t>vaikas</a:t>
            </a:r>
            <a:r>
              <a:rPr lang="en-US" sz="1400" b="1" i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isseIntl"/>
              </a:rPr>
              <a:t> </a:t>
            </a:r>
            <a:r>
              <a:rPr lang="en-US" sz="1400" b="1" i="0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isseIntl"/>
              </a:rPr>
              <a:t>geriau</a:t>
            </a:r>
            <a:r>
              <a:rPr lang="en-US" sz="1400" b="1" i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isseIntl"/>
              </a:rPr>
              <a:t> </a:t>
            </a:r>
            <a:r>
              <a:rPr lang="en-US" sz="1400" b="1" i="0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isseIntl"/>
              </a:rPr>
              <a:t>įsimins</a:t>
            </a:r>
            <a:endParaRPr lang="lt-LT" sz="1400" b="1" i="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isseIntl"/>
            </a:endParaRPr>
          </a:p>
          <a:p>
            <a:pPr algn="l"/>
            <a:r>
              <a:rPr lang="lt-LT" sz="1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Negąsdinkite policija</a:t>
            </a:r>
          </a:p>
          <a:p>
            <a:pPr algn="l"/>
            <a:r>
              <a:rPr lang="lt-LT" sz="1100" b="0" i="0" dirty="0">
                <a:solidFill>
                  <a:srgbClr val="000000"/>
                </a:solidFill>
                <a:effectLst/>
                <a:latin typeface="SuisseIntl"/>
              </a:rPr>
              <a:t>Paaiškinkime vaikams, kad taisyklių reikia laikytis dėl tvarkos ir saugumo, o ne dėl to, kad nenubaustų policija.</a:t>
            </a:r>
            <a:br>
              <a:rPr lang="lt-LT" sz="1100" dirty="0"/>
            </a:br>
            <a:br>
              <a:rPr lang="lt-LT" sz="1100" dirty="0"/>
            </a:br>
            <a:r>
              <a:rPr lang="lt-LT" sz="1100" b="0" i="0" dirty="0">
                <a:solidFill>
                  <a:srgbClr val="000000"/>
                </a:solidFill>
                <a:effectLst/>
                <a:latin typeface="SuisseIntl"/>
              </a:rPr>
              <a:t>Tiek patys kelių eismo taisyklių turėtume laikytis dėl savo ir kitų saugumo, tiek vaikus mokyti tai daryti ne „dėl policijos“.</a:t>
            </a:r>
            <a:br>
              <a:rPr lang="lt-LT" sz="1200" dirty="0"/>
            </a:br>
            <a:br>
              <a:rPr lang="lt-LT" sz="1200" dirty="0"/>
            </a:br>
            <a:br>
              <a:rPr lang="lt-LT" sz="1200" dirty="0"/>
            </a:br>
            <a:br>
              <a:rPr lang="lt-LT" sz="1200" dirty="0"/>
            </a:br>
            <a:endParaRPr lang="en-US" sz="1200" dirty="0"/>
          </a:p>
        </p:txBody>
      </p:sp>
      <p:pic>
        <p:nvPicPr>
          <p:cNvPr id="7" name="Paveikslėlis 6">
            <a:extLst>
              <a:ext uri="{FF2B5EF4-FFF2-40B4-BE49-F238E27FC236}">
                <a16:creationId xmlns:a16="http://schemas.microsoft.com/office/drawing/2014/main" id="{C1D873D0-A0AE-F71E-F654-42F3DE0021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602" y="8822675"/>
            <a:ext cx="1035179" cy="96406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63D894A-D67C-C1B6-64BB-443BCC7150B2}"/>
              </a:ext>
            </a:extLst>
          </p:cNvPr>
          <p:cNvSpPr txBox="1"/>
          <p:nvPr/>
        </p:nvSpPr>
        <p:spPr>
          <a:xfrm>
            <a:off x="1267883" y="9651324"/>
            <a:ext cx="43222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Parengė visuomenės sveikatos specialistė Rita Kleinauskienė, remiantis </a:t>
            </a:r>
            <a:r>
              <a:rPr lang="lt-LT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smlpc</a:t>
            </a:r>
            <a:r>
              <a:rPr lang="lt-L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medžiaga</a:t>
            </a:r>
            <a:endParaRPr lang="en-US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800" dirty="0"/>
          </a:p>
        </p:txBody>
      </p:sp>
      <p:pic>
        <p:nvPicPr>
          <p:cNvPr id="10" name="Paveikslėlis 9">
            <a:extLst>
              <a:ext uri="{FF2B5EF4-FFF2-40B4-BE49-F238E27FC236}">
                <a16:creationId xmlns:a16="http://schemas.microsoft.com/office/drawing/2014/main" id="{4300A565-4625-20B2-4D93-ACAF42EBED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7501" y="6093804"/>
            <a:ext cx="2524742" cy="237709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134E848-F0F7-3673-CB92-A7FB8B578793}"/>
              </a:ext>
            </a:extLst>
          </p:cNvPr>
          <p:cNvSpPr txBox="1"/>
          <p:nvPr/>
        </p:nvSpPr>
        <p:spPr>
          <a:xfrm>
            <a:off x="646578" y="6019921"/>
            <a:ext cx="3480923" cy="2846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Atsargiai su </a:t>
            </a:r>
            <a:r>
              <a:rPr lang="lt-LT" sz="1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paspirtukais</a:t>
            </a:r>
            <a:r>
              <a:rPr lang="en-US" sz="1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br>
              <a:rPr lang="lt-LT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lt-LT" sz="1100" b="1" i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isseIntl"/>
            </a:endParaRPr>
          </a:p>
          <a:p>
            <a:r>
              <a:rPr lang="lt-LT" sz="1100" b="0" i="0" dirty="0">
                <a:solidFill>
                  <a:srgbClr val="000000"/>
                </a:solidFill>
                <a:effectLst/>
                <a:latin typeface="SuisseIntl"/>
              </a:rPr>
              <a:t>Tėveliai labai smarkiai rizikuoja savo vaikų sveikata ar net gyvybe </a:t>
            </a:r>
            <a:r>
              <a:rPr lang="lt-LT" sz="1100" b="1" i="0" dirty="0">
                <a:solidFill>
                  <a:srgbClr val="000000"/>
                </a:solidFill>
                <a:effectLst/>
                <a:latin typeface="SuisseIntl"/>
              </a:rPr>
              <a:t>veždami juos elektriniais </a:t>
            </a:r>
            <a:r>
              <a:rPr lang="lt-LT" sz="1100" b="1" i="0" dirty="0" err="1">
                <a:solidFill>
                  <a:srgbClr val="000000"/>
                </a:solidFill>
                <a:effectLst/>
                <a:latin typeface="SuisseIntl"/>
              </a:rPr>
              <a:t>paspirtukais</a:t>
            </a:r>
            <a:r>
              <a:rPr lang="lt-LT" sz="1100" b="1" i="0" dirty="0">
                <a:solidFill>
                  <a:srgbClr val="000000"/>
                </a:solidFill>
                <a:effectLst/>
                <a:latin typeface="SuisseIntl"/>
              </a:rPr>
              <a:t>.</a:t>
            </a:r>
            <a:r>
              <a:rPr lang="lt-LT" sz="1100" b="0" i="0" dirty="0">
                <a:solidFill>
                  <a:srgbClr val="000000"/>
                </a:solidFill>
                <a:effectLst/>
                <a:latin typeface="SuisseIntl"/>
              </a:rPr>
              <a:t> Net nedidelis susidūrimas ar griūtis gali baigtis sunkia vaiko galvos, kaklo trauma ar net invalidumu.</a:t>
            </a:r>
            <a:br>
              <a:rPr lang="lt-LT" sz="1100" dirty="0"/>
            </a:br>
            <a:br>
              <a:rPr lang="en-US" sz="1100" dirty="0"/>
            </a:br>
            <a:r>
              <a:rPr lang="lt-LT" sz="1100" b="0" i="0" dirty="0">
                <a:solidFill>
                  <a:srgbClr val="000000"/>
                </a:solidFill>
                <a:effectLst/>
                <a:latin typeface="SuisseIntl"/>
              </a:rPr>
              <a:t>Šalmai, kojų ir rankų apsaugos, ryškūs rūbai, šviesos ne tik būtini kiekvienam dviratininkui ir </a:t>
            </a:r>
            <a:r>
              <a:rPr lang="lt-LT" sz="1100" b="0" i="0" dirty="0" err="1">
                <a:solidFill>
                  <a:srgbClr val="000000"/>
                </a:solidFill>
                <a:effectLst/>
                <a:latin typeface="SuisseIntl"/>
              </a:rPr>
              <a:t>paspirtuko</a:t>
            </a:r>
            <a:r>
              <a:rPr lang="lt-LT" sz="1100" b="0" i="0" dirty="0">
                <a:solidFill>
                  <a:srgbClr val="000000"/>
                </a:solidFill>
                <a:effectLst/>
                <a:latin typeface="SuisseIntl"/>
              </a:rPr>
              <a:t> vairuotojui, bet ir madingi atributai. Jei tokia </a:t>
            </a:r>
            <a:r>
              <a:rPr lang="en-US" sz="1100" b="0" i="0" dirty="0" err="1">
                <a:solidFill>
                  <a:srgbClr val="000000"/>
                </a:solidFill>
                <a:effectLst/>
                <a:latin typeface="SuisseIntl"/>
              </a:rPr>
              <a:t>apranga</a:t>
            </a:r>
            <a:r>
              <a:rPr lang="en-US" sz="1100" b="0" i="0" dirty="0">
                <a:solidFill>
                  <a:srgbClr val="000000"/>
                </a:solidFill>
                <a:effectLst/>
                <a:latin typeface="SuisseIntl"/>
              </a:rPr>
              <a:t> </a:t>
            </a:r>
            <a:r>
              <a:rPr lang="lt-LT" sz="1100" b="0" i="0" dirty="0">
                <a:solidFill>
                  <a:srgbClr val="000000"/>
                </a:solidFill>
                <a:effectLst/>
                <a:latin typeface="SuisseIntl"/>
              </a:rPr>
              <a:t>nesvetima tėvams, ji bus sava ir vaikams</a:t>
            </a:r>
            <a:r>
              <a:rPr lang="en-US" sz="1100" b="0" i="0" dirty="0">
                <a:solidFill>
                  <a:srgbClr val="000000"/>
                </a:solidFill>
                <a:effectLst/>
                <a:latin typeface="SuisseIntl"/>
              </a:rPr>
              <a:t>.</a:t>
            </a:r>
            <a:br>
              <a:rPr lang="lt-LT" sz="1100" dirty="0"/>
            </a:br>
            <a:br>
              <a:rPr lang="lt-LT" sz="1100" dirty="0"/>
            </a:br>
            <a:r>
              <a:rPr lang="lt-LT" sz="1100" b="0" i="0" dirty="0">
                <a:solidFill>
                  <a:srgbClr val="000000"/>
                </a:solidFill>
                <a:effectLst/>
                <a:latin typeface="SuisseIntl"/>
              </a:rPr>
              <a:t>Būtent todėl tik daugiau ir nuoširdžiau bendraujant bei kartu būnant su vaiku</a:t>
            </a:r>
            <a:r>
              <a:rPr lang="en-US" sz="1100" b="0" i="0" dirty="0">
                <a:solidFill>
                  <a:srgbClr val="000000"/>
                </a:solidFill>
                <a:effectLst/>
                <a:latin typeface="SuisseIntl"/>
              </a:rPr>
              <a:t>,</a:t>
            </a:r>
            <a:r>
              <a:rPr lang="lt-LT" sz="1100" b="0" i="0" dirty="0">
                <a:solidFill>
                  <a:srgbClr val="000000"/>
                </a:solidFill>
                <a:effectLst/>
                <a:latin typeface="SuisseIntl"/>
              </a:rPr>
              <a:t> galima praktiškais pavyzdžiais parodyti ir paaiškinti </a:t>
            </a:r>
            <a:r>
              <a:rPr lang="en-US" sz="1100" b="0" i="0" dirty="0" err="1">
                <a:solidFill>
                  <a:srgbClr val="000000"/>
                </a:solidFill>
                <a:effectLst/>
                <a:latin typeface="SuisseIntl"/>
              </a:rPr>
              <a:t>apie</a:t>
            </a:r>
            <a:r>
              <a:rPr lang="lt-LT" sz="1100" b="0" i="0" dirty="0">
                <a:solidFill>
                  <a:srgbClr val="000000"/>
                </a:solidFill>
                <a:effectLst/>
                <a:latin typeface="SuisseIntl"/>
              </a:rPr>
              <a:t> </a:t>
            </a:r>
            <a:r>
              <a:rPr lang="lt-LT" sz="1100" b="0" i="0" dirty="0" err="1">
                <a:solidFill>
                  <a:srgbClr val="000000"/>
                </a:solidFill>
                <a:effectLst/>
                <a:latin typeface="SuisseIntl"/>
              </a:rPr>
              <a:t>slyp</a:t>
            </a:r>
            <a:r>
              <a:rPr lang="en-US" sz="1100" b="0" i="0" dirty="0">
                <a:solidFill>
                  <a:srgbClr val="000000"/>
                </a:solidFill>
                <a:effectLst/>
                <a:latin typeface="SuisseIntl"/>
              </a:rPr>
              <a:t>in</a:t>
            </a:r>
            <a:r>
              <a:rPr lang="lt-LT" sz="1100" b="0" i="0" dirty="0" err="1">
                <a:solidFill>
                  <a:srgbClr val="000000"/>
                </a:solidFill>
                <a:effectLst/>
                <a:latin typeface="SuisseIntl"/>
              </a:rPr>
              <a:t>čius</a:t>
            </a:r>
            <a:r>
              <a:rPr lang="lt-LT" sz="1100" b="0" i="0" dirty="0">
                <a:solidFill>
                  <a:srgbClr val="000000"/>
                </a:solidFill>
                <a:effectLst/>
                <a:latin typeface="SuisseIntl"/>
              </a:rPr>
              <a:t> pavojus</a:t>
            </a:r>
            <a:r>
              <a:rPr lang="en-US" sz="1100" b="0" i="0" dirty="0">
                <a:solidFill>
                  <a:srgbClr val="000000"/>
                </a:solidFill>
                <a:effectLst/>
                <a:latin typeface="SuisseIntl"/>
              </a:rPr>
              <a:t> </a:t>
            </a:r>
            <a:r>
              <a:rPr lang="en-US" sz="1100" b="0" i="0" dirty="0" err="1">
                <a:solidFill>
                  <a:srgbClr val="000000"/>
                </a:solidFill>
                <a:effectLst/>
                <a:latin typeface="SuisseIntl"/>
              </a:rPr>
              <a:t>ir</a:t>
            </a:r>
            <a:r>
              <a:rPr lang="lt-LT" sz="1100" b="0" i="0" dirty="0">
                <a:solidFill>
                  <a:srgbClr val="000000"/>
                </a:solidFill>
                <a:effectLst/>
                <a:latin typeface="SuisseIntl"/>
              </a:rPr>
              <a:t> kaip elgtis norint jų išvengti.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311298555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„Office“ 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„Office“ 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„Office“ 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1075</TotalTime>
  <Words>316</Words>
  <Application>Microsoft Office PowerPoint</Application>
  <PresentationFormat>A4 formatas (210x297 mm)</PresentationFormat>
  <Paragraphs>12</Paragraphs>
  <Slides>1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5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</vt:i4>
      </vt:variant>
    </vt:vector>
  </HeadingPairs>
  <TitlesOfParts>
    <vt:vector size="7" baseType="lpstr">
      <vt:lpstr>Arial</vt:lpstr>
      <vt:lpstr>Arial Black</vt:lpstr>
      <vt:lpstr>Calibri</vt:lpstr>
      <vt:lpstr>Calibri Light</vt:lpstr>
      <vt:lpstr>SuisseIntl</vt:lpstr>
      <vt:lpstr>„Office“ tema</vt:lpstr>
      <vt:lpstr>Vaikučiams ir tėveliams apie saugų elgesį gatvėje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2as pov</dc:title>
  <dc:creator>Sveikatos-biuras Sveikatos-biuras</dc:creator>
  <cp:lastModifiedBy>Sveikatos-biuras Sveikatos-biuras</cp:lastModifiedBy>
  <cp:revision>11</cp:revision>
  <dcterms:created xsi:type="dcterms:W3CDTF">2022-08-24T10:10:25Z</dcterms:created>
  <dcterms:modified xsi:type="dcterms:W3CDTF">2022-08-26T09:03:48Z</dcterms:modified>
</cp:coreProperties>
</file>