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
  </p:notesMasterIdLst>
  <p:sldIdLst>
    <p:sldId id="256" r:id="rId2"/>
    <p:sldId id="257" r:id="rId3"/>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735" autoAdjust="0"/>
    <p:restoredTop sz="93921" autoAdjust="0"/>
  </p:normalViewPr>
  <p:slideViewPr>
    <p:cSldViewPr snapToGrid="0">
      <p:cViewPr>
        <p:scale>
          <a:sx n="69" d="100"/>
          <a:sy n="69" d="100"/>
        </p:scale>
        <p:origin x="1460"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6B2C66-C92A-4F19-836D-2B62CD5756A2}" type="datetimeFigureOut">
              <a:rPr lang="en-US" smtClean="0"/>
              <a:t>6/3/2022</a:t>
            </a:fld>
            <a:endParaRPr lang="en-US"/>
          </a:p>
        </p:txBody>
      </p:sp>
      <p:sp>
        <p:nvSpPr>
          <p:cNvPr id="4" name="Skaidrės vaizdo vietos rezervavimo ženklas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4164EB-B17C-4EF2-B21D-ACE262C73985}" type="slidenum">
              <a:rPr lang="en-US" smtClean="0"/>
              <a:t>‹#›</a:t>
            </a:fld>
            <a:endParaRPr lang="en-US"/>
          </a:p>
        </p:txBody>
      </p:sp>
    </p:spTree>
    <p:extLst>
      <p:ext uri="{BB962C8B-B14F-4D97-AF65-F5344CB8AC3E}">
        <p14:creationId xmlns:p14="http://schemas.microsoft.com/office/powerpoint/2010/main" val="20454326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en-US" dirty="0"/>
          </a:p>
        </p:txBody>
      </p:sp>
      <p:sp>
        <p:nvSpPr>
          <p:cNvPr id="4" name="Skaidrės numerio vietos rezervavimo ženklas 3"/>
          <p:cNvSpPr>
            <a:spLocks noGrp="1"/>
          </p:cNvSpPr>
          <p:nvPr>
            <p:ph type="sldNum" sz="quarter" idx="5"/>
          </p:nvPr>
        </p:nvSpPr>
        <p:spPr/>
        <p:txBody>
          <a:bodyPr/>
          <a:lstStyle/>
          <a:p>
            <a:fld id="{214164EB-B17C-4EF2-B21D-ACE262C73985}" type="slidenum">
              <a:rPr lang="en-US" smtClean="0"/>
              <a:t>1</a:t>
            </a:fld>
            <a:endParaRPr lang="en-US"/>
          </a:p>
        </p:txBody>
      </p:sp>
    </p:spTree>
    <p:extLst>
      <p:ext uri="{BB962C8B-B14F-4D97-AF65-F5344CB8AC3E}">
        <p14:creationId xmlns:p14="http://schemas.microsoft.com/office/powerpoint/2010/main" val="2235695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83BD480-8C98-47D2-B3F3-D860A698EEE3}"/>
              </a:ext>
            </a:extLst>
          </p:cNvPr>
          <p:cNvSpPr>
            <a:spLocks noGrp="1"/>
          </p:cNvSpPr>
          <p:nvPr>
            <p:ph type="ctrTitle"/>
          </p:nvPr>
        </p:nvSpPr>
        <p:spPr>
          <a:xfrm>
            <a:off x="857250" y="1621191"/>
            <a:ext cx="5143500" cy="3448756"/>
          </a:xfrm>
        </p:spPr>
        <p:txBody>
          <a:bodyPr anchor="b"/>
          <a:lstStyle>
            <a:lvl1pPr algn="ctr">
              <a:defRPr sz="8666"/>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69D9E2E1-6FC8-4326-8A14-C1302F2394D2}"/>
              </a:ext>
            </a:extLst>
          </p:cNvPr>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6506858C-1588-4580-8B61-DDB934450F28}"/>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89B93061-A389-4F91-B71E-A48F987DC931}"/>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B173DA39-BF0F-49B7-9EFB-3E5B52873242}"/>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1752947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21E6647-F37C-4099-B288-6310A7B751AF}"/>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F7728F8D-B966-464B-A4C4-E13B24AAECDD}"/>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943C0D7B-953F-4202-9F91-2F3DA30E4505}"/>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08B472A1-570D-45AD-A17D-F6C6CB753066}"/>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F3B74B6E-789E-4882-998A-EF245116BC93}"/>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229262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A7972231-6816-45B8-8DA9-ED2A6706C2B1}"/>
              </a:ext>
            </a:extLst>
          </p:cNvPr>
          <p:cNvSpPr>
            <a:spLocks noGrp="1"/>
          </p:cNvSpPr>
          <p:nvPr>
            <p:ph type="title"/>
          </p:nvPr>
        </p:nvSpPr>
        <p:spPr>
          <a:xfrm>
            <a:off x="467916" y="2469622"/>
            <a:ext cx="5915025" cy="4120620"/>
          </a:xfrm>
        </p:spPr>
        <p:txBody>
          <a:bodyPr anchor="b"/>
          <a:lstStyle>
            <a:lvl1pPr>
              <a:defRPr sz="8666"/>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7673D447-58AA-4EEB-AB4B-370943CC70C6}"/>
              </a:ext>
            </a:extLst>
          </p:cNvPr>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5BD2480C-7041-4CAE-AC9F-64DC7337C15B}"/>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B04671C6-803B-46C7-AE63-58D578625C19}"/>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F65A041D-3731-448D-8E16-E2853EBEA2FE}"/>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10407414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C6DFB6C-E02A-43C1-BD08-6EE970EF2AEC}"/>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74F87D0B-93F1-4734-863E-E2E6FB5CF7BA}"/>
              </a:ext>
            </a:extLst>
          </p:cNvPr>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8221D486-CDAD-4680-9BC2-D3053CFA66D8}"/>
              </a:ext>
            </a:extLst>
          </p:cNvPr>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8A28076B-C80B-4F2B-B743-79EE0C339540}"/>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6" name="Poraštės vietos rezervavimo ženklas 5">
            <a:extLst>
              <a:ext uri="{FF2B5EF4-FFF2-40B4-BE49-F238E27FC236}">
                <a16:creationId xmlns:a16="http://schemas.microsoft.com/office/drawing/2014/main" id="{7F4EA3A2-5AFA-41EC-8C0D-8D38CABB879A}"/>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39355085-A96A-4C81-828D-4C15A6A28DC9}"/>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31335802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BBF78810-9D58-4573-B847-0730B67108F8}"/>
              </a:ext>
            </a:extLst>
          </p:cNvPr>
          <p:cNvSpPr>
            <a:spLocks noGrp="1"/>
          </p:cNvSpPr>
          <p:nvPr>
            <p:ph type="title"/>
          </p:nvPr>
        </p:nvSpPr>
        <p:spPr>
          <a:xfrm>
            <a:off x="472381" y="527404"/>
            <a:ext cx="5915025" cy="1914702"/>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17109D00-BEDF-45F7-AE23-4F08676A2D40}"/>
              </a:ext>
            </a:extLst>
          </p:cNvPr>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DC8EF87D-A3D3-4733-BA1F-F9D7B01FE2BC}"/>
              </a:ext>
            </a:extLst>
          </p:cNvPr>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51CCEC2E-12AD-4C12-88A5-D5CE838047C3}"/>
              </a:ext>
            </a:extLst>
          </p:cNvPr>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4510BBCD-2754-44F3-86E8-E9C334824F5B}"/>
              </a:ext>
            </a:extLst>
          </p:cNvPr>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F5BD2BF2-426D-41FC-985A-04A32CA09719}"/>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8" name="Poraštės vietos rezervavimo ženklas 7">
            <a:extLst>
              <a:ext uri="{FF2B5EF4-FFF2-40B4-BE49-F238E27FC236}">
                <a16:creationId xmlns:a16="http://schemas.microsoft.com/office/drawing/2014/main" id="{48073A1F-DC8E-4FCE-94D0-2C9BB07A4193}"/>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5C0B08A9-A42F-424A-9E85-AE511786C70E}"/>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3473267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95CE486-B2ED-4C22-9782-5B6FC7E2A54D}"/>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A68A3998-8C2A-4D46-AFD7-D5F10FFD2C9E}"/>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4" name="Poraštės vietos rezervavimo ženklas 3">
            <a:extLst>
              <a:ext uri="{FF2B5EF4-FFF2-40B4-BE49-F238E27FC236}">
                <a16:creationId xmlns:a16="http://schemas.microsoft.com/office/drawing/2014/main" id="{324B8A17-A05D-4E33-8730-ACD3346E8B63}"/>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4891327F-22D9-4AAE-942D-AB78D6296607}"/>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16487769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025CBF88-F3EC-414A-B78E-F77465E3F286}"/>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3" name="Poraštės vietos rezervavimo ženklas 2">
            <a:extLst>
              <a:ext uri="{FF2B5EF4-FFF2-40B4-BE49-F238E27FC236}">
                <a16:creationId xmlns:a16="http://schemas.microsoft.com/office/drawing/2014/main" id="{812A5473-FE5F-478B-A29E-5B05DB19B130}"/>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6DC58990-650E-4F1D-AECC-AF2E63C3AF21}"/>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308269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DADE241-111F-4D77-A0FC-CC7E84BE348F}"/>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1A2F9221-81CB-47B8-9E98-9F998BA493CC}"/>
              </a:ext>
            </a:extLst>
          </p:cNvPr>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0419E14E-573F-4DDB-AFC4-D21929F22358}"/>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3F2D9E02-3214-4F22-849F-646903DCE75B}"/>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6" name="Poraštės vietos rezervavimo ženklas 5">
            <a:extLst>
              <a:ext uri="{FF2B5EF4-FFF2-40B4-BE49-F238E27FC236}">
                <a16:creationId xmlns:a16="http://schemas.microsoft.com/office/drawing/2014/main" id="{2AF99729-5560-45B2-9709-E9D88911FEAA}"/>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90639F2C-14B5-4797-9C7A-79DED0C9EC3B}"/>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3648786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8523681-7688-471D-B9F8-1C5C87A97BD6}"/>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236DA5D5-26B2-4BAB-9BE3-A83CE4CB17EA}"/>
              </a:ext>
            </a:extLst>
          </p:cNvPr>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en-US"/>
          </a:p>
        </p:txBody>
      </p:sp>
      <p:sp>
        <p:nvSpPr>
          <p:cNvPr id="4" name="Teksto vietos rezervavimo ženklas 3">
            <a:extLst>
              <a:ext uri="{FF2B5EF4-FFF2-40B4-BE49-F238E27FC236}">
                <a16:creationId xmlns:a16="http://schemas.microsoft.com/office/drawing/2014/main" id="{D168955C-9851-44EE-A395-09CC5177A952}"/>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27353ABB-6FA6-43F8-A9CC-14D2EB8C9D74}"/>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6" name="Poraštės vietos rezervavimo ženklas 5">
            <a:extLst>
              <a:ext uri="{FF2B5EF4-FFF2-40B4-BE49-F238E27FC236}">
                <a16:creationId xmlns:a16="http://schemas.microsoft.com/office/drawing/2014/main" id="{AD0F5418-4786-4735-B1BF-8765B34BCE9D}"/>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AD34D9E0-62B3-40FD-80AC-98ADDABB39AE}"/>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4016522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02D610E-A66E-493E-9ECB-FADBA97C109F}"/>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F19FE978-936E-46CF-A51E-16C99C5333DC}"/>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66E99F28-870E-47D3-BA11-661490354A5D}"/>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20457618-1617-41B0-978D-1E22E0D13BAD}"/>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3AB45BCA-A55B-4C6B-8293-AECDB5738D5B}"/>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659307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8579A936-A060-4128-A7C2-FE0164D3B2A7}"/>
              </a:ext>
            </a:extLst>
          </p:cNvPr>
          <p:cNvSpPr>
            <a:spLocks noGrp="1"/>
          </p:cNvSpPr>
          <p:nvPr>
            <p:ph type="title" orient="vert"/>
          </p:nvPr>
        </p:nvSpPr>
        <p:spPr>
          <a:xfrm>
            <a:off x="4907756" y="527403"/>
            <a:ext cx="1478756" cy="8394877"/>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5B4CBDA1-11E5-4FED-BCBA-47EB960CC1BE}"/>
              </a:ext>
            </a:extLst>
          </p:cNvPr>
          <p:cNvSpPr>
            <a:spLocks noGrp="1"/>
          </p:cNvSpPr>
          <p:nvPr>
            <p:ph type="body" orient="vert" idx="1"/>
          </p:nvPr>
        </p:nvSpPr>
        <p:spPr>
          <a:xfrm>
            <a:off x="471487"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399849F0-0D71-4EF8-930B-53AC5D3A500B}"/>
              </a:ext>
            </a:extLst>
          </p:cNvPr>
          <p:cNvSpPr>
            <a:spLocks noGrp="1"/>
          </p:cNvSpPr>
          <p:nvPr>
            <p:ph type="dt" sz="half" idx="10"/>
          </p:nvPr>
        </p:nvSpPr>
        <p:spPr/>
        <p:txBody>
          <a:body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9E850421-D35C-41B2-AE9B-DCA497883210}"/>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497C95C5-F8A3-4BB7-A31A-3DE8C3EEEEEB}"/>
              </a:ext>
            </a:extLst>
          </p:cNvPr>
          <p:cNvSpPr>
            <a:spLocks noGrp="1"/>
          </p:cNvSpPr>
          <p:nvPr>
            <p:ph type="sldNum" sz="quarter" idx="12"/>
          </p:nvPr>
        </p:nvSpPr>
        <p:spPr/>
        <p:txBody>
          <a:bodyPr/>
          <a:lstStyle/>
          <a:p>
            <a:fld id="{262F531B-9B70-4B49-87B3-DFA934520732}" type="slidenum">
              <a:rPr lang="en-US" smtClean="0"/>
              <a:t>‹#›</a:t>
            </a:fld>
            <a:endParaRPr lang="en-US"/>
          </a:p>
        </p:txBody>
      </p:sp>
    </p:spTree>
    <p:extLst>
      <p:ext uri="{BB962C8B-B14F-4D97-AF65-F5344CB8AC3E}">
        <p14:creationId xmlns:p14="http://schemas.microsoft.com/office/powerpoint/2010/main" val="225827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3744D0F4-09AA-41C9-8B44-2DC65A752A77}"/>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FBDC9AC0-A26E-4885-B9C8-7247EDD10CD2}"/>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7A819114-4600-4EDE-86C8-B75BD10F3D26}"/>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6ECD72B1-4BAD-4348-85F1-F7C21703114E}" type="datetimeFigureOut">
              <a:rPr lang="en-US" smtClean="0"/>
              <a:t>6/3/2022</a:t>
            </a:fld>
            <a:endParaRPr lang="en-US"/>
          </a:p>
        </p:txBody>
      </p:sp>
      <p:sp>
        <p:nvSpPr>
          <p:cNvPr id="5" name="Poraštės vietos rezervavimo ženklas 4">
            <a:extLst>
              <a:ext uri="{FF2B5EF4-FFF2-40B4-BE49-F238E27FC236}">
                <a16:creationId xmlns:a16="http://schemas.microsoft.com/office/drawing/2014/main" id="{0C8A7631-E688-4FF4-9E8C-C3DCFF56F48A}"/>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62A130A7-40C3-48B3-B2F2-DAC35D99240F}"/>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262F531B-9B70-4B49-87B3-DFA934520732}" type="slidenum">
              <a:rPr lang="en-US" smtClean="0"/>
              <a:t>‹#›</a:t>
            </a:fld>
            <a:endParaRPr lang="en-US"/>
          </a:p>
        </p:txBody>
      </p:sp>
    </p:spTree>
    <p:extLst>
      <p:ext uri="{BB962C8B-B14F-4D97-AF65-F5344CB8AC3E}">
        <p14:creationId xmlns:p14="http://schemas.microsoft.com/office/powerpoint/2010/main" val="8620162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3AE12AD-2871-4631-873A-D7DDC0861750}"/>
              </a:ext>
            </a:extLst>
          </p:cNvPr>
          <p:cNvSpPr>
            <a:spLocks noGrp="1"/>
          </p:cNvSpPr>
          <p:nvPr>
            <p:ph type="ctrTitle"/>
          </p:nvPr>
        </p:nvSpPr>
        <p:spPr>
          <a:xfrm>
            <a:off x="723901" y="11912"/>
            <a:ext cx="5063320" cy="641445"/>
          </a:xfrm>
        </p:spPr>
        <p:txBody>
          <a:bodyPr>
            <a:normAutofit/>
          </a:bodyPr>
          <a:lstStyle/>
          <a:p>
            <a:r>
              <a:rPr lang="lt-LT" sz="1800" b="1" dirty="0">
                <a:solidFill>
                  <a:srgbClr val="666666"/>
                </a:solidFill>
                <a:latin typeface="Arial" panose="020B0604020202020204" pitchFamily="34" charset="0"/>
              </a:rPr>
              <a:t>KAIP IŠVENGTI CUKRINIO DIABETO</a:t>
            </a:r>
            <a:endParaRPr lang="en-US" sz="4000" dirty="0"/>
          </a:p>
        </p:txBody>
      </p:sp>
      <p:sp>
        <p:nvSpPr>
          <p:cNvPr id="5" name="TextBox 4">
            <a:extLst>
              <a:ext uri="{FF2B5EF4-FFF2-40B4-BE49-F238E27FC236}">
                <a16:creationId xmlns:a16="http://schemas.microsoft.com/office/drawing/2014/main" id="{BB1298EE-5F15-4AAD-D167-165DBE9998F2}"/>
              </a:ext>
            </a:extLst>
          </p:cNvPr>
          <p:cNvSpPr txBox="1"/>
          <p:nvPr/>
        </p:nvSpPr>
        <p:spPr>
          <a:xfrm>
            <a:off x="164911" y="4003769"/>
            <a:ext cx="6181299" cy="5908925"/>
          </a:xfrm>
          <a:prstGeom prst="rect">
            <a:avLst/>
          </a:prstGeom>
          <a:noFill/>
        </p:spPr>
        <p:txBody>
          <a:bodyPr wrap="square">
            <a:spAutoFit/>
          </a:bodyPr>
          <a:lstStyle/>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jaučiamas troškulys, </a:t>
            </a:r>
            <a:endParaRPr lang="en-US" sz="1400" dirty="0">
              <a:effectLst/>
              <a:latin typeface="Times New Roman" panose="02020603050405020304" pitchFamily="18" charset="0"/>
              <a:ea typeface="Times New Roman" panose="02020603050405020304" pitchFamily="18" charset="0"/>
            </a:endParaRPr>
          </a:p>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pagausėja šlapinimasis, </a:t>
            </a:r>
            <a:endParaRPr lang="en-US" sz="1400" dirty="0">
              <a:effectLst/>
              <a:latin typeface="Times New Roman" panose="02020603050405020304" pitchFamily="18" charset="0"/>
              <a:ea typeface="Times New Roman" panose="02020603050405020304" pitchFamily="18" charset="0"/>
            </a:endParaRPr>
          </a:p>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pagerėja apetitas,</a:t>
            </a:r>
            <a:endParaRPr lang="en-US" sz="1400" dirty="0">
              <a:effectLst/>
              <a:latin typeface="Times New Roman" panose="02020603050405020304" pitchFamily="18" charset="0"/>
              <a:ea typeface="Times New Roman" panose="02020603050405020304" pitchFamily="18" charset="0"/>
            </a:endParaRPr>
          </a:p>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krenta svoris, </a:t>
            </a:r>
            <a:endParaRPr lang="en-US" sz="1400" dirty="0">
              <a:effectLst/>
              <a:latin typeface="Times New Roman" panose="02020603050405020304" pitchFamily="18" charset="0"/>
              <a:ea typeface="Times New Roman" panose="02020603050405020304" pitchFamily="18" charset="0"/>
            </a:endParaRPr>
          </a:p>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gali niežtėti odą, </a:t>
            </a:r>
            <a:endParaRPr lang="en-US" sz="1400" dirty="0">
              <a:effectLst/>
              <a:latin typeface="Times New Roman" panose="02020603050405020304" pitchFamily="18" charset="0"/>
              <a:ea typeface="Times New Roman" panose="02020603050405020304" pitchFamily="18" charset="0"/>
            </a:endParaRPr>
          </a:p>
          <a:p>
            <a:pPr marL="342900" marR="19050" lvl="0" indent="-342900" algn="just">
              <a:spcBef>
                <a:spcPts val="150"/>
              </a:spcBef>
              <a:spcAft>
                <a:spcPts val="150"/>
              </a:spcAft>
              <a:buFont typeface="Symbol" panose="05050102010706020507" pitchFamily="18" charset="2"/>
              <a:buChar char=""/>
            </a:pPr>
            <a:r>
              <a:rPr lang="lt-LT" sz="1050" dirty="0">
                <a:solidFill>
                  <a:srgbClr val="666666"/>
                </a:solidFill>
                <a:effectLst/>
                <a:latin typeface="Arial" panose="020B0604020202020204" pitchFamily="34" charset="0"/>
                <a:ea typeface="Times New Roman" panose="02020603050405020304" pitchFamily="18" charset="0"/>
              </a:rPr>
              <a:t>kraujyje ir šlapime sparčiai gausėja gliukozės.</a:t>
            </a:r>
            <a:endParaRPr lang="en-US" sz="1400" dirty="0">
              <a:effectLst/>
              <a:latin typeface="Times New Roman" panose="02020603050405020304" pitchFamily="18" charset="0"/>
              <a:ea typeface="Times New Roman" panose="02020603050405020304" pitchFamily="18" charset="0"/>
            </a:endParaRPr>
          </a:p>
          <a:p>
            <a:pPr marR="19050" algn="just">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rPr>
              <a:t>Ligonis per kelias valandas ar dienas pasidaro apatiškas, mieguistas, iš burnos jam sklinda acetono kvapas, jį pradeda pykinti, gali vemti, kartais jaučia pilvo skausmus. Negydant ligonis praranda sąmonę – prasideda diabetinė koma.</a:t>
            </a:r>
            <a:endParaRPr lang="en-US" sz="1400" dirty="0">
              <a:effectLst/>
              <a:latin typeface="Times New Roman" panose="02020603050405020304" pitchFamily="18" charset="0"/>
              <a:ea typeface="Times New Roman" panose="02020603050405020304" pitchFamily="18" charset="0"/>
            </a:endParaRPr>
          </a:p>
          <a:p>
            <a:pPr marL="19050" marR="19050" algn="just">
              <a:spcBef>
                <a:spcPts val="150"/>
              </a:spcBef>
              <a:spcAft>
                <a:spcPts val="150"/>
              </a:spcAft>
            </a:pPr>
            <a:r>
              <a:rPr lang="lt-LT" sz="1050" b="1" dirty="0">
                <a:solidFill>
                  <a:srgbClr val="666666"/>
                </a:solidFill>
                <a:effectLst/>
                <a:latin typeface="Arial" panose="020B0604020202020204" pitchFamily="34" charset="0"/>
                <a:ea typeface="Times New Roman" panose="02020603050405020304" pitchFamily="18" charset="0"/>
              </a:rPr>
              <a:t>II tipo diabetas </a:t>
            </a:r>
            <a:r>
              <a:rPr lang="lt-LT" sz="1050" dirty="0">
                <a:solidFill>
                  <a:srgbClr val="666666"/>
                </a:solidFill>
                <a:effectLst/>
                <a:latin typeface="Arial" panose="020B0604020202020204" pitchFamily="34" charset="0"/>
                <a:ea typeface="Times New Roman" panose="02020603050405020304" pitchFamily="18" charset="0"/>
              </a:rPr>
              <a:t>– kai organizmas insuliną gamina, tačiau dėl prastos mitybos, fizinio aktyvumo stokos tampa jam nejautrus arba jo trūksta. II tipo diabetu dažniausiai suserga vidutinio ir vyresnio amžiaus žmonės, tačiau serga ir vaikai. Vaikų sergamumo  augimas įpareigoja ligos prevencijai skirti dar daugiau dėmesio. II tipo diabetas vystosi palaipsniui ir </a:t>
            </a:r>
            <a:r>
              <a:rPr lang="lt-LT" sz="1050" b="1" dirty="0">
                <a:solidFill>
                  <a:srgbClr val="666666"/>
                </a:solidFill>
                <a:effectLst/>
                <a:latin typeface="Arial" panose="020B0604020202020204" pitchFamily="34" charset="0"/>
                <a:ea typeface="Times New Roman" panose="02020603050405020304" pitchFamily="18" charset="0"/>
              </a:rPr>
              <a:t>nepastebimai</a:t>
            </a:r>
            <a:r>
              <a:rPr lang="lt-LT" sz="1050" dirty="0">
                <a:solidFill>
                  <a:srgbClr val="666666"/>
                </a:solidFill>
                <a:effectLst/>
                <a:latin typeface="Arial" panose="020B0604020202020204" pitchFamily="34" charset="0"/>
                <a:ea typeface="Times New Roman" panose="02020603050405020304" pitchFamily="18" charset="0"/>
              </a:rPr>
              <a:t>, dažnai diagnozuojamas profilaktinio patikrinimo metu. Jį sukelia paveldimų ir aplinkos veiksnių, iš kurių svarbiausias  nutukimas, visuma. Apie 80 proc. visų sergančiųjų II tipo diabetu yra nutukę. Dažnai liga išaiškėja jau prasidėjus vėlyvoms komplikacijoms. Vyrauja 2-ojo tipo diabetas (90 proc. visų sergančiųjų pasaulyje), kuriam būdingi šie požymiai:</a:t>
            </a:r>
          </a:p>
          <a:p>
            <a:pPr marL="19050" marR="19050" algn="just">
              <a:spcBef>
                <a:spcPts val="150"/>
              </a:spcBef>
              <a:spcAft>
                <a:spcPts val="150"/>
              </a:spcAft>
            </a:pPr>
            <a:endParaRPr lang="en-US" sz="1400" dirty="0">
              <a:effectLst/>
              <a:latin typeface="Times New Roman" panose="02020603050405020304" pitchFamily="18" charset="0"/>
              <a:ea typeface="Times New Roman" panose="02020603050405020304" pitchFamily="18"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dažnas šlapinimasis,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didelis troškulys,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vis didėjantis alkis,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svorio mažėjimas,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nuovargis,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negebėjimas susikaupti ar išlaikyti dėmesį,</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suprastėjusi rega,</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vėmimas ir skrandžio skausmai (dažnai painiojami su gripu).</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19050" marR="19050" algn="just">
              <a:lnSpc>
                <a:spcPct val="107000"/>
              </a:lnSpc>
              <a:spcBef>
                <a:spcPts val="150"/>
              </a:spcBef>
              <a:spcAft>
                <a:spcPts val="15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p:txBody>
      </p:sp>
      <p:pic>
        <p:nvPicPr>
          <p:cNvPr id="9" name="Paveikslėlis 8">
            <a:extLst>
              <a:ext uri="{FF2B5EF4-FFF2-40B4-BE49-F238E27FC236}">
                <a16:creationId xmlns:a16="http://schemas.microsoft.com/office/drawing/2014/main" id="{3845EC6A-9B30-BB50-A542-F02A3BC0BC07}"/>
              </a:ext>
            </a:extLst>
          </p:cNvPr>
          <p:cNvPicPr>
            <a:picLocks noChangeAspect="1"/>
          </p:cNvPicPr>
          <p:nvPr/>
        </p:nvPicPr>
        <p:blipFill>
          <a:blip r:embed="rId3"/>
          <a:stretch>
            <a:fillRect/>
          </a:stretch>
        </p:blipFill>
        <p:spPr>
          <a:xfrm>
            <a:off x="3976769" y="2253695"/>
            <a:ext cx="2369629" cy="2007459"/>
          </a:xfrm>
          <a:prstGeom prst="rect">
            <a:avLst/>
          </a:prstGeom>
        </p:spPr>
      </p:pic>
      <p:sp>
        <p:nvSpPr>
          <p:cNvPr id="11" name="TextBox 10">
            <a:extLst>
              <a:ext uri="{FF2B5EF4-FFF2-40B4-BE49-F238E27FC236}">
                <a16:creationId xmlns:a16="http://schemas.microsoft.com/office/drawing/2014/main" id="{141B888C-D532-5411-D793-B4931F91CAC4}"/>
              </a:ext>
            </a:extLst>
          </p:cNvPr>
          <p:cNvSpPr txBox="1"/>
          <p:nvPr/>
        </p:nvSpPr>
        <p:spPr>
          <a:xfrm>
            <a:off x="101599" y="2121279"/>
            <a:ext cx="3698543" cy="2098010"/>
          </a:xfrm>
          <a:prstGeom prst="rect">
            <a:avLst/>
          </a:prstGeom>
          <a:noFill/>
        </p:spPr>
        <p:txBody>
          <a:bodyPr wrap="square" rtlCol="0">
            <a:spAutoFit/>
          </a:bodyPr>
          <a:lstStyle/>
          <a:p>
            <a:pPr marL="19050" marR="19050" algn="just">
              <a:spcBef>
                <a:spcPts val="150"/>
              </a:spcBef>
              <a:spcAft>
                <a:spcPts val="150"/>
              </a:spcAft>
            </a:pPr>
            <a:r>
              <a:rPr lang="lt-LT" sz="1000" b="1" dirty="0">
                <a:solidFill>
                  <a:srgbClr val="666666"/>
                </a:solidFill>
                <a:effectLst/>
                <a:latin typeface="Arial" panose="020B0604020202020204" pitchFamily="34" charset="0"/>
                <a:ea typeface="Times New Roman" panose="02020603050405020304" pitchFamily="18" charset="0"/>
              </a:rPr>
              <a:t>Yra du pagrindiniai diabeto tipai. Šių tipų diabetą sukelia skirtingos priežastys.</a:t>
            </a:r>
          </a:p>
          <a:p>
            <a:pPr marL="19050" marR="19050" algn="just">
              <a:spcBef>
                <a:spcPts val="150"/>
              </a:spcBef>
              <a:spcAft>
                <a:spcPts val="150"/>
              </a:spcAft>
            </a:pPr>
            <a:endParaRPr lang="en-US" sz="1200" dirty="0">
              <a:effectLst/>
              <a:latin typeface="Times New Roman" panose="02020603050405020304" pitchFamily="18" charset="0"/>
              <a:ea typeface="Times New Roman" panose="02020603050405020304" pitchFamily="18" charset="0"/>
            </a:endParaRPr>
          </a:p>
          <a:p>
            <a:pPr marL="19050" marR="19050" algn="just">
              <a:spcBef>
                <a:spcPts val="150"/>
              </a:spcBef>
              <a:spcAft>
                <a:spcPts val="150"/>
              </a:spcAft>
            </a:pPr>
            <a:r>
              <a:rPr lang="lt-LT" sz="1000" b="1" dirty="0">
                <a:solidFill>
                  <a:srgbClr val="666666"/>
                </a:solidFill>
                <a:effectLst/>
                <a:latin typeface="Arial" panose="020B0604020202020204" pitchFamily="34" charset="0"/>
                <a:ea typeface="Times New Roman" panose="02020603050405020304" pitchFamily="18" charset="0"/>
              </a:rPr>
              <a:t>I tipo diabetas </a:t>
            </a:r>
            <a:r>
              <a:rPr lang="lt-LT" sz="1000" dirty="0">
                <a:solidFill>
                  <a:srgbClr val="666666"/>
                </a:solidFill>
                <a:effectLst/>
                <a:latin typeface="Arial" panose="020B0604020202020204" pitchFamily="34" charset="0"/>
                <a:ea typeface="Times New Roman" panose="02020603050405020304" pitchFamily="18" charset="0"/>
              </a:rPr>
              <a:t>– kai organizmas per mažai gamina arba visai negamina insulino. Ilgą laiką trūkstant insulino, gliukozės kraujyje pasidaro per daug. Žmonės, sergantys I tipo diabetu, privalo švirkštis insuliną, kad galėtų išgyventi. Ligos pradžią gali išprovokuoti įvairūs išoriniai faktoriai: virusinė infekcija, stresas ir kt. Šio tipo diabetas sudaro mažiau negu 10% visų šios ligos atvejų. I tipo diabetui būdingi greitai ryškėjantys simptomai: </a:t>
            </a:r>
            <a:endParaRPr lang="en-US" sz="1200" dirty="0">
              <a:effectLst/>
              <a:latin typeface="Times New Roman" panose="02020603050405020304" pitchFamily="18" charset="0"/>
              <a:ea typeface="Times New Roman" panose="02020603050405020304" pitchFamily="18" charset="0"/>
            </a:endParaRPr>
          </a:p>
          <a:p>
            <a:endParaRPr lang="en-US" sz="1000" dirty="0"/>
          </a:p>
        </p:txBody>
      </p:sp>
      <p:sp>
        <p:nvSpPr>
          <p:cNvPr id="12" name="TextBox 11">
            <a:extLst>
              <a:ext uri="{FF2B5EF4-FFF2-40B4-BE49-F238E27FC236}">
                <a16:creationId xmlns:a16="http://schemas.microsoft.com/office/drawing/2014/main" id="{BF242CD3-33B7-4A02-16A4-196CE32C1CAE}"/>
              </a:ext>
            </a:extLst>
          </p:cNvPr>
          <p:cNvSpPr txBox="1"/>
          <p:nvPr/>
        </p:nvSpPr>
        <p:spPr>
          <a:xfrm>
            <a:off x="165099" y="1022589"/>
            <a:ext cx="6181299" cy="1231106"/>
          </a:xfrm>
          <a:prstGeom prst="rect">
            <a:avLst/>
          </a:prstGeom>
          <a:noFill/>
        </p:spPr>
        <p:txBody>
          <a:bodyPr wrap="square" rtlCol="0">
            <a:spAutoFit/>
          </a:bodyPr>
          <a:lstStyle/>
          <a:p>
            <a:pPr algn="just"/>
            <a:r>
              <a:rPr lang="lt-LT" sz="1050" b="1" dirty="0">
                <a:solidFill>
                  <a:srgbClr val="666666"/>
                </a:solidFill>
                <a:effectLst/>
                <a:latin typeface="Arial" panose="020B0604020202020204" pitchFamily="34" charset="0"/>
                <a:ea typeface="Times New Roman" panose="02020603050405020304" pitchFamily="18" charset="0"/>
              </a:rPr>
              <a:t>Cukrinis diabetas </a:t>
            </a:r>
            <a:r>
              <a:rPr lang="lt-LT" sz="1050" dirty="0">
                <a:solidFill>
                  <a:srgbClr val="666666"/>
                </a:solidFill>
                <a:effectLst/>
                <a:latin typeface="Arial" panose="020B0604020202020204" pitchFamily="34" charset="0"/>
                <a:ea typeface="Times New Roman" panose="02020603050405020304" pitchFamily="18" charset="0"/>
              </a:rPr>
              <a:t>- sunki, lėtinė, gyvybei pavojinga liga, kuria susergama, sutrikus medžiagų apykaitai dėl insulino stokos ar jo neveiklumo. Insulinas yra kasos hormonas, padedantis kraujo angliavandeniui gliukozei patekti į ląsteles ir jas aprūpinti energija. Sutrikus insulino veiklai didėja gliukozės kiekis kraujyje (hiperglikemija), dėl to ilgainiui pažeidžiamos kraujagyslės, įvairūs audiniai ir organai. Per metus šalyje vidutiniškai suserga daugiau nei 80 vaikų. Dažniausiai liga diagnozuojama 5–7 metų vaikams ir 10–14 metų paaugliams.</a:t>
            </a:r>
            <a:endParaRPr lang="en-US" sz="1400" dirty="0">
              <a:effectLst/>
              <a:latin typeface="Times New Roman" panose="02020603050405020304" pitchFamily="18" charset="0"/>
              <a:ea typeface="Times New Roman" panose="02020603050405020304" pitchFamily="18" charset="0"/>
            </a:endParaRPr>
          </a:p>
          <a:p>
            <a:endParaRPr lang="en-US" sz="1100" dirty="0"/>
          </a:p>
        </p:txBody>
      </p:sp>
    </p:spTree>
    <p:extLst>
      <p:ext uri="{BB962C8B-B14F-4D97-AF65-F5344CB8AC3E}">
        <p14:creationId xmlns:p14="http://schemas.microsoft.com/office/powerpoint/2010/main" val="41410859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4D70DD0-B4F8-C98B-D922-260AF590F644}"/>
              </a:ext>
            </a:extLst>
          </p:cNvPr>
          <p:cNvSpPr txBox="1"/>
          <p:nvPr/>
        </p:nvSpPr>
        <p:spPr>
          <a:xfrm>
            <a:off x="191069" y="382137"/>
            <a:ext cx="6387152" cy="6392391"/>
          </a:xfrm>
          <a:prstGeom prst="rect">
            <a:avLst/>
          </a:prstGeom>
          <a:noFill/>
        </p:spPr>
        <p:txBody>
          <a:bodyPr wrap="square" rtlCol="0">
            <a:spAutoFit/>
          </a:bodyPr>
          <a:lstStyle/>
          <a:p>
            <a:pPr marL="19050" marR="19050" algn="just">
              <a:lnSpc>
                <a:spcPct val="107000"/>
              </a:lnSpc>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Artimiausios aplinkos žmonės pirmiausia turi galimybę pastebėti pakitimus, todėl šeimos vaidmuo itin svarbus ankstyvajai diabeto diagnostikai.</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R="19050" algn="just">
              <a:lnSpc>
                <a:spcPct val="107000"/>
              </a:lnSpc>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Svarbiausias sergamumo diabetu mažinimo veiksnys yra prevencija. Ypač didelę reikšmė skiriama mitybai,  galinčiai padėti užkirsti kelią diabetui, todėl skatinama  laikytis šių mitybos rekomendacijų:</a:t>
            </a:r>
          </a:p>
          <a:p>
            <a:pPr marR="19050" algn="just">
              <a:lnSpc>
                <a:spcPct val="107000"/>
              </a:lnSpc>
              <a:spcBef>
                <a:spcPts val="150"/>
              </a:spcBef>
              <a:spcAft>
                <a:spcPts val="150"/>
              </a:spcAft>
            </a:pP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vietoje vaisių sulčių, sodos vandens ar kitų saldintų gėrimų rinktis vandenį, nesaldintą arbatą ;</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kiekvieną dieną suvalgyti mažiausiai tris porcijas daržovių;</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kiekvieną dieną suvalgyti iki trijų porcijų šviežių vaisių;</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užkandžiams rinktis riešutus, šviežius vaisius ar nesaldintą jogurtą;</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valgyti liesos baltos mėsos, paukštienos ar jūros gėrybių patiekalus bei vengti perdirbtos mėsos;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rinktis viso grūdo duonos produktus, ruduosius ryžius ar viso grūdžius makaronus;</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SzPts val="1000"/>
              <a:buFont typeface="Wingdings" panose="05000000000000000000" pitchFamily="2" charset="2"/>
              <a:buChar char=""/>
              <a:tabLst>
                <a:tab pos="457200" algn="l"/>
              </a:tabLs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teikti pirmenybę nesočiųjų riebalų vartojimui kasdienėje mityboje.</a:t>
            </a:r>
            <a:endParaRPr lang="en-US" sz="1200" dirty="0">
              <a:solidFill>
                <a:srgbClr val="666666"/>
              </a:solidFill>
              <a:effectLst/>
              <a:latin typeface="Calibri" panose="020F0502020204030204" pitchFamily="34" charset="0"/>
              <a:ea typeface="Calibri" panose="020F0502020204030204" pitchFamily="34" charset="0"/>
              <a:cs typeface="Arial" panose="020B0604020202020204" pitchFamily="34" charset="0"/>
            </a:endParaRPr>
          </a:p>
          <a:p>
            <a:pPr marL="19050" marR="19050" algn="just">
              <a:lnSpc>
                <a:spcPct val="107000"/>
              </a:lnSpc>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cs typeface="Arial" panose="020B0604020202020204" pitchFamily="34" charset="0"/>
              </a:rPr>
              <a:t>Kitas svarbus diabeto prevencijos tikslas – skatinti fizinį aktyvumą, (intensyvus vaikščiojimas, bėgiojimas).</a:t>
            </a:r>
            <a:endParaRPr lang="lt-LT" sz="1200" dirty="0">
              <a:latin typeface="Calibri" panose="020F0502020204030204" pitchFamily="34" charset="0"/>
              <a:ea typeface="Times New Roman" panose="02020603050405020304" pitchFamily="18" charset="0"/>
              <a:cs typeface="Arial" panose="020B0604020202020204" pitchFamily="34" charset="0"/>
            </a:endParaRPr>
          </a:p>
          <a:p>
            <a:pPr marL="19050" marR="19050" algn="just">
              <a:lnSpc>
                <a:spcPct val="107000"/>
              </a:lnSpc>
              <a:spcBef>
                <a:spcPts val="150"/>
              </a:spcBef>
              <a:spcAft>
                <a:spcPts val="150"/>
              </a:spcAft>
            </a:pPr>
            <a:endParaRPr lang="lt-LT" sz="1050" dirty="0">
              <a:solidFill>
                <a:srgbClr val="666666"/>
              </a:solidFill>
              <a:effectLst/>
              <a:latin typeface="Arial" panose="020B0604020202020204" pitchFamily="34" charset="0"/>
              <a:ea typeface="Times New Roman" panose="02020603050405020304" pitchFamily="18" charset="0"/>
            </a:endParaRPr>
          </a:p>
          <a:p>
            <a:pPr marL="19050" marR="19050" algn="just">
              <a:spcBef>
                <a:spcPts val="150"/>
              </a:spcBef>
              <a:spcAft>
                <a:spcPts val="150"/>
              </a:spcAft>
            </a:pPr>
            <a:endParaRPr lang="en-US" sz="1400" dirty="0">
              <a:effectLst/>
              <a:latin typeface="Times New Roman" panose="02020603050405020304" pitchFamily="18" charset="0"/>
              <a:ea typeface="Times New Roman" panose="02020603050405020304" pitchFamily="18" charset="0"/>
            </a:endParaRPr>
          </a:p>
          <a:p>
            <a:pPr marL="19050" marR="19050" algn="just">
              <a:spcBef>
                <a:spcPts val="150"/>
              </a:spcBef>
              <a:spcAft>
                <a:spcPts val="150"/>
              </a:spcAft>
            </a:pPr>
            <a:r>
              <a:rPr lang="lt-LT" sz="1050" b="1" dirty="0">
                <a:solidFill>
                  <a:srgbClr val="666666"/>
                </a:solidFill>
                <a:effectLst/>
                <a:latin typeface="Arial" panose="020B0604020202020204" pitchFamily="34" charset="0"/>
                <a:ea typeface="Times New Roman" panose="02020603050405020304" pitchFamily="18" charset="0"/>
              </a:rPr>
              <a:t>Nekontroliuojamo cukrinio diabeto sukeliamos lėtinės komplikacijos:</a:t>
            </a:r>
          </a:p>
          <a:p>
            <a:pPr marL="19050" marR="19050" algn="just">
              <a:spcBef>
                <a:spcPts val="150"/>
              </a:spcBef>
              <a:spcAft>
                <a:spcPts val="150"/>
              </a:spcAft>
            </a:pPr>
            <a:endParaRPr lang="en-US" sz="1400" dirty="0">
              <a:effectLst/>
              <a:latin typeface="Times New Roman" panose="02020603050405020304" pitchFamily="18" charset="0"/>
              <a:ea typeface="Times New Roman" panose="02020603050405020304" pitchFamily="18" charset="0"/>
            </a:endParaRPr>
          </a:p>
          <a:p>
            <a:pPr marL="19050" marR="19050">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rPr>
              <a:t>Širdies ir kraujagyslių pažeidimai, koronarinė liga, infarktas bei insultas;</a:t>
            </a:r>
            <a:br>
              <a:rPr lang="lt-LT" sz="1050" dirty="0">
                <a:solidFill>
                  <a:srgbClr val="666666"/>
                </a:solidFill>
                <a:effectLst/>
                <a:latin typeface="Arial" panose="020B0604020202020204" pitchFamily="34" charset="0"/>
                <a:ea typeface="Times New Roman" panose="02020603050405020304" pitchFamily="18" charset="0"/>
              </a:rPr>
            </a:br>
            <a:r>
              <a:rPr lang="lt-LT" sz="1050" dirty="0">
                <a:solidFill>
                  <a:srgbClr val="666666"/>
                </a:solidFill>
                <a:effectLst/>
                <a:latin typeface="Arial" panose="020B0604020202020204" pitchFamily="34" charset="0"/>
                <a:ea typeface="Times New Roman" panose="02020603050405020304" pitchFamily="18" charset="0"/>
              </a:rPr>
              <a:t>inkstų ligos, dėl kurių gali visiškai sunykti inkstai, kartais prireikia dializės ar inkstų transplantacijos;</a:t>
            </a:r>
            <a:br>
              <a:rPr lang="lt-LT" sz="1050" dirty="0">
                <a:solidFill>
                  <a:srgbClr val="666666"/>
                </a:solidFill>
                <a:effectLst/>
                <a:latin typeface="Arial" panose="020B0604020202020204" pitchFamily="34" charset="0"/>
                <a:ea typeface="Times New Roman" panose="02020603050405020304" pitchFamily="18" charset="0"/>
              </a:rPr>
            </a:br>
            <a:r>
              <a:rPr lang="lt-LT" sz="1050" dirty="0">
                <a:solidFill>
                  <a:srgbClr val="666666"/>
                </a:solidFill>
                <a:effectLst/>
                <a:latin typeface="Arial" panose="020B0604020202020204" pitchFamily="34" charset="0"/>
                <a:ea typeface="Times New Roman" panose="02020603050405020304" pitchFamily="18" charset="0"/>
              </a:rPr>
              <a:t>nervų ligos, akių ligos, ar apakimas.</a:t>
            </a:r>
            <a:endParaRPr lang="en-US" sz="1400" dirty="0">
              <a:effectLst/>
              <a:latin typeface="Times New Roman" panose="02020603050405020304" pitchFamily="18" charset="0"/>
              <a:ea typeface="Times New Roman" panose="02020603050405020304" pitchFamily="18" charset="0"/>
            </a:endParaRPr>
          </a:p>
          <a:p>
            <a:pPr marL="19050" marR="19050">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rPr>
              <a:t>Pajutus ar įtarus cukrinio diabeto požymius ar esant rizikos veiksnių, reikia pasitikrinti gliukozės kiekį kraujyje. Svarbu kuo anksčiau diagnozuoti cukrinį diabetą ir išvengti komplikacijų.</a:t>
            </a:r>
            <a:endParaRPr lang="en-US" sz="1400" dirty="0">
              <a:effectLst/>
              <a:latin typeface="Times New Roman" panose="02020603050405020304" pitchFamily="18" charset="0"/>
              <a:ea typeface="Times New Roman" panose="02020603050405020304" pitchFamily="18" charset="0"/>
            </a:endParaRPr>
          </a:p>
          <a:p>
            <a:pPr marR="19050">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rPr>
              <a:t>Nuo vaikystės taisyklingai maitinantis, reguliariai sportuojant, išlaikant optimalų kūno svorį, galima sumažinti riziką susirgti cukriniu diabetu arba efektyviai sumažinti šios ligos progresavimą.</a:t>
            </a:r>
            <a:endParaRPr lang="en-US" sz="1400" dirty="0">
              <a:effectLst/>
              <a:latin typeface="Times New Roman" panose="02020603050405020304" pitchFamily="18" charset="0"/>
              <a:ea typeface="Times New Roman" panose="02020603050405020304" pitchFamily="18" charset="0"/>
            </a:endParaRPr>
          </a:p>
          <a:p>
            <a:pPr marL="19050" marR="19050">
              <a:spcBef>
                <a:spcPts val="150"/>
              </a:spcBef>
              <a:spcAft>
                <a:spcPts val="150"/>
              </a:spcAft>
            </a:pPr>
            <a:r>
              <a:rPr lang="lt-LT" sz="1050" dirty="0">
                <a:solidFill>
                  <a:srgbClr val="666666"/>
                </a:solidFill>
                <a:effectLst/>
                <a:latin typeface="Arial" panose="020B0604020202020204" pitchFamily="34" charset="0"/>
                <a:ea typeface="Times New Roman" panose="02020603050405020304" pitchFamily="18" charset="0"/>
              </a:rPr>
              <a:t>Rūpinkimės savimi, stebėkime save bei aplinkinius ir būkime sveiki!</a:t>
            </a:r>
            <a:endParaRPr lang="en-US" sz="1400" dirty="0">
              <a:effectLst/>
              <a:latin typeface="Times New Roman" panose="02020603050405020304" pitchFamily="18" charset="0"/>
              <a:ea typeface="Times New Roman" panose="02020603050405020304" pitchFamily="18" charset="0"/>
            </a:endParaRPr>
          </a:p>
          <a:p>
            <a:pPr algn="just">
              <a:lnSpc>
                <a:spcPct val="107000"/>
              </a:lnSpc>
              <a:spcAft>
                <a:spcPts val="800"/>
              </a:spcAft>
            </a:pPr>
            <a:r>
              <a:rPr lang="lt-LT" sz="1200" dirty="0">
                <a:effectLst/>
                <a:latin typeface="Calibri" panose="020F0502020204030204" pitchFamily="34" charset="0"/>
                <a:ea typeface="Calibri" panose="020F0502020204030204" pitchFamily="34" charset="0"/>
                <a:cs typeface="Arial" panose="020B0604020202020204" pitchFamily="34" charset="0"/>
              </a:rPr>
              <a:t> </a:t>
            </a:r>
            <a:endParaRPr lang="en-US" sz="1200" dirty="0">
              <a:effectLst/>
              <a:latin typeface="Calibri" panose="020F0502020204030204" pitchFamily="34" charset="0"/>
              <a:ea typeface="Calibri" panose="020F0502020204030204" pitchFamily="34" charset="0"/>
              <a:cs typeface="Arial" panose="020B0604020202020204" pitchFamily="34" charset="0"/>
            </a:endParaRPr>
          </a:p>
          <a:p>
            <a:pPr algn="just">
              <a:lnSpc>
                <a:spcPct val="107000"/>
              </a:lnSpc>
              <a:spcAft>
                <a:spcPts val="800"/>
              </a:spcAft>
            </a:pPr>
            <a:r>
              <a:rPr lang="lt-LT" sz="1200" dirty="0">
                <a:effectLst/>
                <a:latin typeface="Calibri" panose="020F0502020204030204" pitchFamily="34" charset="0"/>
                <a:ea typeface="Calibri" panose="020F0502020204030204" pitchFamily="34" charset="0"/>
                <a:cs typeface="Arial" panose="020B0604020202020204" pitchFamily="34" charset="0"/>
              </a:rPr>
              <a:t> </a:t>
            </a:r>
            <a:endParaRPr lang="en-US" sz="1050" dirty="0"/>
          </a:p>
        </p:txBody>
      </p:sp>
      <p:pic>
        <p:nvPicPr>
          <p:cNvPr id="7" name="Paveikslėlis 6">
            <a:extLst>
              <a:ext uri="{FF2B5EF4-FFF2-40B4-BE49-F238E27FC236}">
                <a16:creationId xmlns:a16="http://schemas.microsoft.com/office/drawing/2014/main" id="{4EA7D04F-43D2-6BB5-0955-44C9B8CA11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71" y="7754722"/>
            <a:ext cx="1714629" cy="1596830"/>
          </a:xfrm>
          <a:prstGeom prst="rect">
            <a:avLst/>
          </a:prstGeom>
        </p:spPr>
      </p:pic>
      <p:sp>
        <p:nvSpPr>
          <p:cNvPr id="8" name="TextBox 7">
            <a:extLst>
              <a:ext uri="{FF2B5EF4-FFF2-40B4-BE49-F238E27FC236}">
                <a16:creationId xmlns:a16="http://schemas.microsoft.com/office/drawing/2014/main" id="{0F1B166D-35DA-F1CB-BDDA-1F9DFB490391}"/>
              </a:ext>
            </a:extLst>
          </p:cNvPr>
          <p:cNvSpPr txBox="1"/>
          <p:nvPr/>
        </p:nvSpPr>
        <p:spPr>
          <a:xfrm>
            <a:off x="1943100" y="9156903"/>
            <a:ext cx="4832479" cy="253916"/>
          </a:xfrm>
          <a:prstGeom prst="rect">
            <a:avLst/>
          </a:prstGeom>
          <a:noFill/>
        </p:spPr>
        <p:txBody>
          <a:bodyPr wrap="square" rtlCol="0">
            <a:spAutoFit/>
          </a:bodyPr>
          <a:lstStyle/>
          <a:p>
            <a:r>
              <a:rPr lang="lt-LT" sz="105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pagal SMLPC medžiagą. </a:t>
            </a:r>
            <a:endParaRPr lang="en-US" sz="1050" dirty="0"/>
          </a:p>
        </p:txBody>
      </p:sp>
    </p:spTree>
    <p:extLst>
      <p:ext uri="{BB962C8B-B14F-4D97-AF65-F5344CB8AC3E}">
        <p14:creationId xmlns:p14="http://schemas.microsoft.com/office/powerpoint/2010/main" val="3717750422"/>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217</TotalTime>
  <Words>652</Words>
  <Application>Microsoft Office PowerPoint</Application>
  <PresentationFormat>A4 formatas (210x297 mm)</PresentationFormat>
  <Paragraphs>45</Paragraphs>
  <Slides>2</Slides>
  <Notes>1</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vt:i4>
      </vt:variant>
    </vt:vector>
  </HeadingPairs>
  <TitlesOfParts>
    <vt:vector size="9" baseType="lpstr">
      <vt:lpstr>Arial</vt:lpstr>
      <vt:lpstr>Calibri</vt:lpstr>
      <vt:lpstr>Calibri Light</vt:lpstr>
      <vt:lpstr>Symbol</vt:lpstr>
      <vt:lpstr>Times New Roman</vt:lpstr>
      <vt:lpstr>Wingdings</vt:lpstr>
      <vt:lpstr>„Office“ tema</vt:lpstr>
      <vt:lpstr>KAIP IŠVENGTI CUKRINIO DIABETO</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Ritos bandymai</dc:title>
  <dc:creator>Sveikatos-biuras Sveikatos-biuras</dc:creator>
  <cp:lastModifiedBy>Sveikatos-biuras Sveikatos-biuras</cp:lastModifiedBy>
  <cp:revision>4</cp:revision>
  <dcterms:created xsi:type="dcterms:W3CDTF">2022-03-20T19:16:43Z</dcterms:created>
  <dcterms:modified xsi:type="dcterms:W3CDTF">2022-06-03T06:45:16Z</dcterms:modified>
</cp:coreProperties>
</file>