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217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94FA4457-A175-4608-872A-0B5F9114BE4B}" type="datetimeFigureOut">
              <a:rPr lang="en-US" smtClean="0"/>
              <a:t>5/26/2022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1178244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94FA4457-A175-4608-872A-0B5F9114BE4B}" type="datetimeFigureOut">
              <a:rPr lang="en-US" smtClean="0"/>
              <a:t>5/26/2022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310507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94FA4457-A175-4608-872A-0B5F9114BE4B}" type="datetimeFigureOut">
              <a:rPr lang="en-US" smtClean="0"/>
              <a:t>5/26/2022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346181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94FA4457-A175-4608-872A-0B5F9114BE4B}" type="datetimeFigureOut">
              <a:rPr lang="en-US" smtClean="0"/>
              <a:t>5/26/2022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1742747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94FA4457-A175-4608-872A-0B5F9114BE4B}" type="datetimeFigureOut">
              <a:rPr lang="en-US" smtClean="0"/>
              <a:t>5/26/2022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58387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94FA4457-A175-4608-872A-0B5F9114BE4B}" type="datetimeFigureOut">
              <a:rPr lang="en-US" smtClean="0"/>
              <a:t>5/26/2022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3042369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FA4457-A175-4608-872A-0B5F9114BE4B}" type="datetimeFigureOut">
              <a:rPr lang="en-US" smtClean="0"/>
              <a:t>5/26/2022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4070664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94FA4457-A175-4608-872A-0B5F9114BE4B}" type="datetimeFigureOut">
              <a:rPr lang="en-US" smtClean="0"/>
              <a:t>5/26/2022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3817475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94FA4457-A175-4608-872A-0B5F9114BE4B}" type="datetimeFigureOut">
              <a:rPr lang="en-US" smtClean="0"/>
              <a:t>5/26/2022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2937621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94FA4457-A175-4608-872A-0B5F9114BE4B}" type="datetimeFigureOut">
              <a:rPr lang="en-US" smtClean="0"/>
              <a:t>5/26/2022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4246134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94FA4457-A175-4608-872A-0B5F9114BE4B}" type="datetimeFigureOut">
              <a:rPr lang="en-US" smtClean="0"/>
              <a:t>5/26/2022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C405D-FDBA-4425-B423-6C4A709626E9}" type="slidenum">
              <a:rPr lang="en-US" smtClean="0"/>
              <a:t>‹#›</a:t>
            </a:fld>
            <a:endParaRPr lang="en-US"/>
          </a:p>
        </p:txBody>
      </p:sp>
    </p:spTree>
    <p:extLst>
      <p:ext uri="{BB962C8B-B14F-4D97-AF65-F5344CB8AC3E}">
        <p14:creationId xmlns:p14="http://schemas.microsoft.com/office/powerpoint/2010/main" val="140954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4FA4457-A175-4608-872A-0B5F9114BE4B}" type="datetimeFigureOut">
              <a:rPr lang="en-US" smtClean="0"/>
              <a:t>5/26/2022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58C405D-FDBA-4425-B423-6C4A709626E9}" type="slidenum">
              <a:rPr lang="en-US" smtClean="0"/>
              <a:t>‹#›</a:t>
            </a:fld>
            <a:endParaRPr lang="en-US"/>
          </a:p>
        </p:txBody>
      </p:sp>
    </p:spTree>
    <p:extLst>
      <p:ext uri="{BB962C8B-B14F-4D97-AF65-F5344CB8AC3E}">
        <p14:creationId xmlns:p14="http://schemas.microsoft.com/office/powerpoint/2010/main" val="35044709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CD4D7DA-4F28-71C3-128E-4CC337C9EB17}"/>
              </a:ext>
            </a:extLst>
          </p:cNvPr>
          <p:cNvSpPr txBox="1"/>
          <p:nvPr/>
        </p:nvSpPr>
        <p:spPr>
          <a:xfrm>
            <a:off x="3427065" y="3039923"/>
            <a:ext cx="3170584" cy="6891887"/>
          </a:xfrm>
          <a:prstGeom prst="rect">
            <a:avLst/>
          </a:prstGeom>
          <a:noFill/>
        </p:spPr>
        <p:txBody>
          <a:bodyPr wrap="square" rtlCol="0">
            <a:spAutoFit/>
          </a:bodyPr>
          <a:lstStyle/>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en-US" sz="1000" b="1" dirty="0">
                <a:effectLst/>
                <a:latin typeface="Calibri" panose="020F0502020204030204" pitchFamily="34" charset="0"/>
                <a:ea typeface="Calibri" panose="020F0502020204030204" pitchFamily="34" charset="0"/>
                <a:cs typeface="Arial" panose="020B0604020202020204" pitchFamily="34" charset="0"/>
              </a:rPr>
              <a:t>SKIEPAI</a:t>
            </a:r>
            <a:r>
              <a:rPr lang="lt-LT" sz="1000" b="1" dirty="0">
                <a:effectLst/>
                <a:latin typeface="Calibri" panose="020F0502020204030204" pitchFamily="34" charset="0"/>
                <a:ea typeface="Calibri" panose="020F0502020204030204" pitchFamily="34" charset="0"/>
                <a:cs typeface="Arial" panose="020B0604020202020204" pitchFamily="34" charset="0"/>
              </a:rPr>
              <a:t> NUO ERKINIO ENCEFALIT</a:t>
            </a:r>
            <a:r>
              <a:rPr lang="en-US" sz="1000" b="1" dirty="0">
                <a:effectLst/>
                <a:latin typeface="Calibri" panose="020F0502020204030204" pitchFamily="34" charset="0"/>
                <a:ea typeface="Calibri" panose="020F0502020204030204" pitchFamily="34" charset="0"/>
                <a:cs typeface="Arial" panose="020B0604020202020204" pitchFamily="34" charset="0"/>
              </a:rPr>
              <a:t>0</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Efektyviausia apsauga nuo šios ligos ‒ skiepai. Vakcina nuo erkinio encefalito (mokama) laisvai prieinama visiems Lietuvos gyventojams. Jos efektyvumas yra 98 %. Skiepyti galima ir vaikus nuo 1 metų amžiaus. Vakcinuotis galima dvejopai – įprasta schema ir pagreitintąja. </a:t>
            </a:r>
            <a:r>
              <a:rPr lang="lt-LT" sz="1000" b="1" dirty="0">
                <a:effectLst/>
                <a:latin typeface="Calibri" panose="020F0502020204030204" pitchFamily="34" charset="0"/>
                <a:ea typeface="Calibri" panose="020F0502020204030204" pitchFamily="34" charset="0"/>
                <a:cs typeface="Arial" panose="020B0604020202020204" pitchFamily="34" charset="0"/>
              </a:rPr>
              <a:t>Įprasta vakcinacijos schema </a:t>
            </a:r>
            <a:r>
              <a:rPr lang="lt-LT" sz="1000" dirty="0">
                <a:effectLst/>
                <a:latin typeface="Calibri" panose="020F0502020204030204" pitchFamily="34" charset="0"/>
                <a:ea typeface="Calibri" panose="020F0502020204030204" pitchFamily="34" charset="0"/>
                <a:cs typeface="Arial" panose="020B0604020202020204" pitchFamily="34" charset="0"/>
              </a:rPr>
              <a:t>-</a:t>
            </a:r>
            <a:r>
              <a:rPr lang="lt-LT" sz="1000" b="1"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rPr>
              <a:t>įskiepijami trys skiepai: suleidus pirmąją dozę, antroji turi būti įskiepijama praėjus 1‒3 mėnesiams. O trečioji ‒ praėjus 9‒12 mėnesių po antrosios vakcinacijos. Kas 3‒5 metus turėtų būti atlikta sustiprinamoji vakcinacija. </a:t>
            </a:r>
            <a:r>
              <a:rPr lang="lt-LT" sz="1000" b="1" dirty="0">
                <a:effectLst/>
                <a:latin typeface="Calibri" panose="020F0502020204030204" pitchFamily="34" charset="0"/>
                <a:ea typeface="Calibri" panose="020F0502020204030204" pitchFamily="34" charset="0"/>
                <a:cs typeface="Arial" panose="020B0604020202020204" pitchFamily="34" charset="0"/>
              </a:rPr>
              <a:t>Pagreitintoji vakcinacijos schema </a:t>
            </a:r>
            <a:r>
              <a:rPr lang="lt-LT" sz="1000" dirty="0">
                <a:effectLst/>
                <a:latin typeface="Calibri" panose="020F0502020204030204" pitchFamily="34" charset="0"/>
                <a:ea typeface="Calibri" panose="020F0502020204030204" pitchFamily="34" charset="0"/>
                <a:cs typeface="Arial" panose="020B0604020202020204" pitchFamily="34" charset="0"/>
              </a:rPr>
              <a:t>-</a:t>
            </a:r>
            <a:r>
              <a:rPr lang="lt-LT" sz="1000" b="1"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rPr>
              <a:t>po pirmosios dozės antroji yra suleidžiama praėjus 14 dienų, o trečioji po 5–12 mėnesių. Žinoma, kad jau po antrosios vakcinacijos dozės susidariusi organizmo apsauga siekia 95 %. Įprasta vakcinacijos schema taikoma skiepijantis ankstyvą pavasarį – prieš erkių sezono pradžią, o pagreitintoji – erkių sezono metu.</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b="1" dirty="0">
                <a:effectLst/>
                <a:latin typeface="Calibri" panose="020F0502020204030204" pitchFamily="34" charset="0"/>
                <a:ea typeface="Calibri" panose="020F0502020204030204" pitchFamily="34" charset="0"/>
                <a:cs typeface="Arial" panose="020B0604020202020204" pitchFamily="34" charset="0"/>
              </a:rPr>
              <a:t>KĄ DARYTI JEI ĮSISIURBĖ ERKĖ?</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Jei aptikote erkę, kuo greičiau ją ištraukite. Sučiupkite pincetu erkę kuo arčiau galvutės ir pašalinkite truktelėdami staigiu judesiu (nesukiokite jos į kairę ar į dešinę);</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Žaizdelę dezinfekuokite;</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Jeigu nepavyko visiškai pašalinti erkės ir liko jos galvutė, pažeistos vietos nedraskykite. Galvutę kaip svetimkūnį organizmas pašalins pats;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Jeigu erkės įkandimo vietoje atsiranda paraudimas, blogai jaučiatės, nedelsdami kreipkitės į gydytoją;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Jei nesate pasiskiepiję nuo erkinio encefalito, profilaktiškai apsilankykite pas gydytoją.</a:t>
            </a:r>
            <a:endParaRPr lang="en-US" sz="9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900" dirty="0">
                <a:effectLst/>
                <a:latin typeface="Calibri" panose="020F0502020204030204" pitchFamily="34" charset="0"/>
                <a:ea typeface="Calibri" panose="020F0502020204030204" pitchFamily="34" charset="0"/>
                <a:cs typeface="Arial" panose="020B0604020202020204" pitchFamily="34" charset="0"/>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900" dirty="0">
                <a:effectLst/>
                <a:latin typeface="Calibri" panose="020F0502020204030204" pitchFamily="34" charset="0"/>
                <a:ea typeface="Calibri" panose="020F0502020204030204" pitchFamily="34" charset="0"/>
                <a:cs typeface="Arial" panose="020B0604020202020204" pitchFamily="34" charset="0"/>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900" dirty="0">
                <a:effectLst/>
                <a:latin typeface="Calibri" panose="020F0502020204030204" pitchFamily="34" charset="0"/>
                <a:ea typeface="Calibri" panose="020F0502020204030204" pitchFamily="34" charset="0"/>
                <a:cs typeface="Arial" panose="020B0604020202020204" pitchFamily="34" charset="0"/>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900" dirty="0">
                <a:effectLst/>
                <a:latin typeface="Calibri" panose="020F0502020204030204" pitchFamily="34" charset="0"/>
                <a:ea typeface="Calibri" panose="020F0502020204030204" pitchFamily="34" charset="0"/>
                <a:cs typeface="Arial" panose="020B0604020202020204" pitchFamily="34" charset="0"/>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sz="900" dirty="0"/>
          </a:p>
        </p:txBody>
      </p:sp>
      <p:pic>
        <p:nvPicPr>
          <p:cNvPr id="12" name="Paveikslėlis 11">
            <a:extLst>
              <a:ext uri="{FF2B5EF4-FFF2-40B4-BE49-F238E27FC236}">
                <a16:creationId xmlns:a16="http://schemas.microsoft.com/office/drawing/2014/main" id="{8F4B8BB7-BB16-4975-861F-8732767B0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 y="8696450"/>
            <a:ext cx="1136649" cy="1058559"/>
          </a:xfrm>
          <a:prstGeom prst="rect">
            <a:avLst/>
          </a:prstGeom>
        </p:spPr>
      </p:pic>
      <p:pic>
        <p:nvPicPr>
          <p:cNvPr id="15" name="Paveikslėlis 14" descr="erkės - išsamiai DELFI.lt">
            <a:extLst>
              <a:ext uri="{FF2B5EF4-FFF2-40B4-BE49-F238E27FC236}">
                <a16:creationId xmlns:a16="http://schemas.microsoft.com/office/drawing/2014/main" id="{AE33BAFF-2902-3944-E669-EB986BEFF1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8018" y="867861"/>
            <a:ext cx="3229631" cy="1687380"/>
          </a:xfrm>
          <a:prstGeom prst="rect">
            <a:avLst/>
          </a:prstGeom>
          <a:noFill/>
          <a:ln>
            <a:noFill/>
          </a:ln>
        </p:spPr>
      </p:pic>
      <p:sp>
        <p:nvSpPr>
          <p:cNvPr id="13" name="TextBox 12">
            <a:extLst>
              <a:ext uri="{FF2B5EF4-FFF2-40B4-BE49-F238E27FC236}">
                <a16:creationId xmlns:a16="http://schemas.microsoft.com/office/drawing/2014/main" id="{D3D409F9-5225-F523-E286-1762FC5EE841}"/>
              </a:ext>
            </a:extLst>
          </p:cNvPr>
          <p:cNvSpPr txBox="1"/>
          <p:nvPr/>
        </p:nvSpPr>
        <p:spPr>
          <a:xfrm>
            <a:off x="1437645" y="9575800"/>
            <a:ext cx="3667755" cy="237916"/>
          </a:xfrm>
          <a:prstGeom prst="rect">
            <a:avLst/>
          </a:prstGeom>
          <a:noFill/>
        </p:spPr>
        <p:txBody>
          <a:bodyPr wrap="square" rtlCol="0">
            <a:spAutoFit/>
          </a:bodyPr>
          <a:lstStyle/>
          <a:p>
            <a:r>
              <a:rPr lang="lt-LT" sz="8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pagal ULAC medžiagą</a:t>
            </a:r>
            <a:endParaRPr lang="en-US" sz="800" dirty="0">
              <a:effectLst/>
              <a:latin typeface="Calibri" panose="020F0502020204030204" pitchFamily="34" charset="0"/>
              <a:ea typeface="Calibri" panose="020F0502020204030204" pitchFamily="34" charset="0"/>
              <a:cs typeface="Arial" panose="020B0604020202020204" pitchFamily="34" charset="0"/>
            </a:endParaRPr>
          </a:p>
          <a:p>
            <a:endParaRPr lang="en-US" sz="100" dirty="0"/>
          </a:p>
        </p:txBody>
      </p:sp>
      <p:sp>
        <p:nvSpPr>
          <p:cNvPr id="16" name="TextBox 15">
            <a:extLst>
              <a:ext uri="{FF2B5EF4-FFF2-40B4-BE49-F238E27FC236}">
                <a16:creationId xmlns:a16="http://schemas.microsoft.com/office/drawing/2014/main" id="{B9F9F14C-7897-4848-923A-8167BAF97DB5}"/>
              </a:ext>
            </a:extLst>
          </p:cNvPr>
          <p:cNvSpPr txBox="1"/>
          <p:nvPr/>
        </p:nvSpPr>
        <p:spPr>
          <a:xfrm>
            <a:off x="260351" y="583252"/>
            <a:ext cx="2903912" cy="2623795"/>
          </a:xfrm>
          <a:prstGeom prst="rect">
            <a:avLst/>
          </a:prstGeom>
          <a:noFill/>
        </p:spPr>
        <p:txBody>
          <a:bodyPr wrap="square" rtlCol="0">
            <a:spAutoFit/>
          </a:bodyPr>
          <a:lstStyle/>
          <a:p>
            <a:pPr algn="just"/>
            <a:r>
              <a:rPr lang="lt-LT" sz="1100" dirty="0">
                <a:effectLst/>
                <a:latin typeface="Calibri" panose="020F0502020204030204" pitchFamily="34" charset="0"/>
                <a:ea typeface="Calibri" panose="020F0502020204030204" pitchFamily="34" charset="0"/>
                <a:cs typeface="Arial" panose="020B0604020202020204" pitchFamily="34" charset="0"/>
              </a:rPr>
              <a:t>Pavasarį su atgimstančia  gamta pabunda ir Lietuvoje paplitusios erkės. Jos būna aktyvios nuo balandžio iki rugsėjo pabaigos, tad tuo laikotarpiu reikėtų būti ypač budriems. Erkė  tyko aukos krūmuose, miškuose ir net tiesiog kiemo žolėse, todėl svarbu pasirūpinti saugia aplinka – nupjauti žolę prie namų, vaikų žaidimų aikštelėse, nuo takų. Erkės paplitę visame pasaulyje, tačiau jos gyvena ne kiekviename miške ir ne kiekvienoje pievoje. Šie voragyviai mėgsta šilumą, drėgmę ir prieblandą, todėl dažniausiai aptinkami tankiuose lapuočių miško jaunuolynuose, miško proskynose ir kirtimuose, brūzgynuose, aukštoje žolėje.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en-US" sz="1050" dirty="0"/>
          </a:p>
        </p:txBody>
      </p:sp>
      <p:sp>
        <p:nvSpPr>
          <p:cNvPr id="21" name="TextBox 20">
            <a:extLst>
              <a:ext uri="{FF2B5EF4-FFF2-40B4-BE49-F238E27FC236}">
                <a16:creationId xmlns:a16="http://schemas.microsoft.com/office/drawing/2014/main" id="{2B8FD53B-5860-F1F3-5542-C584BFDBAC03}"/>
              </a:ext>
            </a:extLst>
          </p:cNvPr>
          <p:cNvSpPr txBox="1"/>
          <p:nvPr/>
        </p:nvSpPr>
        <p:spPr>
          <a:xfrm>
            <a:off x="260351" y="3039924"/>
            <a:ext cx="2903911" cy="5728299"/>
          </a:xfrm>
          <a:prstGeom prst="rect">
            <a:avLst/>
          </a:prstGeom>
          <a:noFill/>
        </p:spPr>
        <p:txBody>
          <a:bodyPr wrap="square">
            <a:spAutoFit/>
          </a:bodyPr>
          <a:lstStyle/>
          <a:p>
            <a:pPr algn="just">
              <a:lnSpc>
                <a:spcPct val="107000"/>
              </a:lnSpc>
              <a:spcAft>
                <a:spcPts val="800"/>
              </a:spcAft>
            </a:pPr>
            <a:r>
              <a:rPr lang="lt-LT" sz="1050" dirty="0">
                <a:effectLst/>
                <a:latin typeface="Calibri" panose="020F0502020204030204" pitchFamily="34" charset="0"/>
                <a:ea typeface="Calibri" panose="020F0502020204030204" pitchFamily="34" charset="0"/>
                <a:cs typeface="Arial" panose="020B0604020202020204" pitchFamily="34" charset="0"/>
              </a:rPr>
              <a:t> </a:t>
            </a:r>
            <a:r>
              <a:rPr lang="lt-LT" sz="1000" b="1" dirty="0">
                <a:latin typeface="Calibri" panose="020F0502020204030204" pitchFamily="34" charset="0"/>
                <a:ea typeface="Calibri" panose="020F0502020204030204" pitchFamily="34" charset="0"/>
                <a:cs typeface="Arial" panose="020B0604020202020204" pitchFamily="34" charset="0"/>
              </a:rPr>
              <a:t>ERKIŲ PLATINAMOS LIGOS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b="1" dirty="0">
                <a:effectLst/>
                <a:latin typeface="Calibri" panose="020F0502020204030204" pitchFamily="34" charset="0"/>
                <a:ea typeface="Calibri" panose="020F0502020204030204" pitchFamily="34" charset="0"/>
                <a:cs typeface="Arial" panose="020B0604020202020204" pitchFamily="34" charset="0"/>
              </a:rPr>
              <a:t>LAIMO LIGA</a:t>
            </a:r>
            <a:r>
              <a:rPr lang="lt-LT" sz="1000" dirty="0">
                <a:effectLst/>
                <a:latin typeface="Calibri" panose="020F0502020204030204" pitchFamily="34" charset="0"/>
                <a:ea typeface="Calibri" panose="020F0502020204030204" pitchFamily="34" charset="0"/>
                <a:cs typeface="Arial" panose="020B0604020202020204" pitchFamily="34" charset="0"/>
              </a:rPr>
              <a:t>.  Ši liga išplitusi vidutinio klimato juostoje. Erkės įkandimo metu sukėlėjas patenka į odą, po to į kraują ir išplinta po visą organizmą. Būdingiausias simptomas – klajojančioji eritema (odos dėmė, galinti keisti savo dydį ir formą).</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b="1" dirty="0">
                <a:effectLst/>
                <a:latin typeface="Calibri" panose="020F0502020204030204" pitchFamily="34" charset="0"/>
                <a:ea typeface="Calibri" panose="020F0502020204030204" pitchFamily="34" charset="0"/>
                <a:cs typeface="Arial" panose="020B0604020202020204" pitchFamily="34" charset="0"/>
              </a:rPr>
              <a:t>ERKINIS ENCEFALITAS</a:t>
            </a:r>
            <a:r>
              <a:rPr lang="lt-LT" sz="1000" dirty="0">
                <a:effectLst/>
                <a:latin typeface="Calibri" panose="020F0502020204030204" pitchFamily="34" charset="0"/>
                <a:ea typeface="Calibri" panose="020F0502020204030204" pitchFamily="34" charset="0"/>
                <a:cs typeface="Arial" panose="020B0604020202020204" pitchFamily="34" charset="0"/>
              </a:rPr>
              <a:t>. Virusas į žmogaus organizmą patenka ne tik įkandus erkei, bet ir vartojant nepasterizuotą, infekuotą ožkų ir karvių pieną. Erkinis encefalitas paplitęs Europoje, tai sunki ir itin kruopštaus gydymo reikalaujanti liga.</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b="1" dirty="0">
                <a:effectLst/>
                <a:latin typeface="Calibri" panose="020F0502020204030204" pitchFamily="34" charset="0"/>
                <a:ea typeface="Calibri" panose="020F0502020204030204" pitchFamily="34" charset="0"/>
                <a:cs typeface="Arial" panose="020B0604020202020204" pitchFamily="34" charset="0"/>
              </a:rPr>
              <a:t>KAIP APSISAUGOTI NUO ERKIŲ</a:t>
            </a:r>
            <a:r>
              <a:rPr lang="en-US" sz="1000" b="1" dirty="0">
                <a:latin typeface="Calibri" panose="020F0502020204030204" pitchFamily="34" charset="0"/>
                <a:ea typeface="Calibri" panose="020F0502020204030204" pitchFamily="34" charset="0"/>
                <a:cs typeface="Arial" panose="020B0604020202020204" pitchFamily="34" charset="0"/>
              </a:rPr>
              <a:t> IR J</a:t>
            </a:r>
            <a:r>
              <a:rPr lang="lt-LT" sz="1000" b="1" dirty="0">
                <a:latin typeface="Calibri" panose="020F0502020204030204" pitchFamily="34" charset="0"/>
                <a:ea typeface="Calibri" panose="020F0502020204030204" pitchFamily="34" charset="0"/>
                <a:cs typeface="Arial" panose="020B0604020202020204" pitchFamily="34" charset="0"/>
              </a:rPr>
              <a:t>Ų PLATINAMŲ LIGŲ</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Vykdami į gamtą pasirinkite tinkamą aprangą.</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Dėvėkite uždarus šviesesnių spalvų drabužius, galvą pridenkite skarele ar kepure;</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Iškylaudami gamtoje venkite pamiškių ir aukštos žolės;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Naudokitės repelentais (erkes atbaidančios priemonės);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 </a:t>
            </a: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Po iškylos gamtoje rūpestingai apžiūrėkite kūną: nusiprauskite po dušu, persirenkite kitais drabužiais. Vilkėtus drabužius pakabinkite negyvenamojoje patalpoje ar saulėtoje vietoje (sausame ore erkės greitai žūsta);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Vartokite tik pasterizuotą arba virintą karvių, ožkų pieną.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sym typeface="Symbol" panose="05050102010706020507" pitchFamily="18" charset="2"/>
              </a:rPr>
              <a:t></a:t>
            </a:r>
            <a:r>
              <a:rPr lang="lt-LT" sz="1000" dirty="0">
                <a:effectLst/>
                <a:latin typeface="Calibri" panose="020F0502020204030204" pitchFamily="34" charset="0"/>
                <a:ea typeface="Calibri" panose="020F0502020204030204" pitchFamily="34" charset="0"/>
                <a:cs typeface="Arial" panose="020B0604020202020204" pitchFamily="34" charset="0"/>
              </a:rPr>
              <a:t> Skiepykitės nuo erkinio encefalito;</a:t>
            </a:r>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778E8D0-210B-A970-03D6-52A6683BAFE7}"/>
              </a:ext>
            </a:extLst>
          </p:cNvPr>
          <p:cNvSpPr txBox="1"/>
          <p:nvPr/>
        </p:nvSpPr>
        <p:spPr>
          <a:xfrm>
            <a:off x="-273999" y="165935"/>
            <a:ext cx="6871648" cy="375552"/>
          </a:xfrm>
          <a:prstGeom prst="rect">
            <a:avLst/>
          </a:prstGeom>
          <a:noFill/>
        </p:spPr>
        <p:txBody>
          <a:bodyPr wrap="square">
            <a:spAutoFit/>
          </a:bodyPr>
          <a:lstStyle/>
          <a:p>
            <a:pPr algn="ctr">
              <a:lnSpc>
                <a:spcPct val="107000"/>
              </a:lnSpc>
              <a:spcAft>
                <a:spcPts val="800"/>
              </a:spcAft>
            </a:pPr>
            <a:r>
              <a:rPr lang="lt-LT" sz="1800" b="1" dirty="0">
                <a:effectLst/>
                <a:latin typeface="Calibri" panose="020F0502020204030204" pitchFamily="34" charset="0"/>
                <a:ea typeface="Calibri" panose="020F0502020204030204" pitchFamily="34" charset="0"/>
                <a:cs typeface="Arial" panose="020B0604020202020204" pitchFamily="34" charset="0"/>
              </a:rPr>
              <a:t>DĖMESIO </a:t>
            </a:r>
            <a:r>
              <a:rPr lang="en-US" sz="1800" b="1" dirty="0">
                <a:effectLst/>
                <a:latin typeface="Calibri" panose="020F0502020204030204" pitchFamily="34" charset="0"/>
                <a:ea typeface="Calibri" panose="020F0502020204030204" pitchFamily="34" charset="0"/>
                <a:cs typeface="Arial" panose="020B0604020202020204" pitchFamily="34" charset="0"/>
              </a:rPr>
              <a:t>– ERK</a:t>
            </a:r>
            <a:r>
              <a:rPr lang="lt-LT" sz="1800" b="1" dirty="0">
                <a:effectLst/>
                <a:latin typeface="Calibri" panose="020F0502020204030204" pitchFamily="34" charset="0"/>
                <a:ea typeface="Calibri" panose="020F0502020204030204" pitchFamily="34" charset="0"/>
                <a:cs typeface="Arial" panose="020B0604020202020204" pitchFamily="34" charset="0"/>
              </a:rPr>
              <a:t>ĖS</a:t>
            </a:r>
            <a:r>
              <a:rPr lang="en-US" sz="1800" b="1"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167667"/>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120</TotalTime>
  <Words>544</Words>
  <Application>Microsoft Office PowerPoint</Application>
  <PresentationFormat>A4 formatas (210x297 mm)</PresentationFormat>
  <Paragraphs>25</Paragraphs>
  <Slides>1</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vt:i4>
      </vt:variant>
    </vt:vector>
  </HeadingPairs>
  <TitlesOfParts>
    <vt:vector size="5" baseType="lpstr">
      <vt:lpstr>Arial</vt:lpstr>
      <vt:lpstr>Calibri</vt:lpstr>
      <vt:lpstr>Calibri Light</vt:lpstr>
      <vt:lpstr>„Office“ tema</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Apie erkes</dc:title>
  <dc:creator>Sveikatos-biuras Sveikatos-biuras</dc:creator>
  <cp:lastModifiedBy>Sveikatos-biuras Sveikatos-biuras</cp:lastModifiedBy>
  <cp:revision>5</cp:revision>
  <dcterms:created xsi:type="dcterms:W3CDTF">2022-05-24T12:18:45Z</dcterms:created>
  <dcterms:modified xsi:type="dcterms:W3CDTF">2022-05-26T08:27:17Z</dcterms:modified>
</cp:coreProperties>
</file>