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601200" cy="128016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065" autoAdjust="0"/>
    <p:restoredTop sz="94660"/>
  </p:normalViewPr>
  <p:slideViewPr>
    <p:cSldViewPr snapToGrid="0">
      <p:cViewPr varScale="1">
        <p:scale>
          <a:sx n="39" d="100"/>
          <a:sy n="39" d="100"/>
        </p:scale>
        <p:origin x="129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lt-LT"/>
              <a:t>Spustelėję redaguokite stilių</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355DADC7-2E99-4507-8BE6-6349F3A0A230}"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1451794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355DADC7-2E99-4507-8BE6-6349F3A0A230}"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123021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lt-LT"/>
              <a:t>Spustelėję redaguokite stilių</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355DADC7-2E99-4507-8BE6-6349F3A0A230}"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1908584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355DADC7-2E99-4507-8BE6-6349F3A0A230}"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380728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lt-LT"/>
              <a:t>Spustelėję redaguokite stilių</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lt-LT"/>
              <a:t>Spustelėkite, kad galėtumėte redaguoti šablono teksto stilius</a:t>
            </a:r>
          </a:p>
        </p:txBody>
      </p:sp>
      <p:sp>
        <p:nvSpPr>
          <p:cNvPr id="4" name="Content Placeholder 3"/>
          <p:cNvSpPr>
            <a:spLocks noGrp="1"/>
          </p:cNvSpPr>
          <p:nvPr>
            <p:ph sz="half" idx="2"/>
          </p:nvPr>
        </p:nvSpPr>
        <p:spPr>
          <a:xfrm>
            <a:off x="661334" y="4676140"/>
            <a:ext cx="4061757" cy="687789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4860608" y="4676140"/>
            <a:ext cx="4081761" cy="687789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355DADC7-2E99-4507-8BE6-6349F3A0A230}" type="datetimeFigureOut">
              <a:rPr lang="en-US" smtClean="0"/>
              <a:t>4/26/2022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1720501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355DADC7-2E99-4507-8BE6-6349F3A0A230}" type="datetimeFigureOut">
              <a:rPr lang="en-US" smtClean="0"/>
              <a:t>4/26/2022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2978612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5DADC7-2E99-4507-8BE6-6349F3A0A230}" type="datetimeFigureOut">
              <a:rPr lang="en-US" smtClean="0"/>
              <a:t>4/26/2022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22447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lt-LT"/>
              <a:t>Spustelėję redaguokite stilių</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355DADC7-2E99-4507-8BE6-6349F3A0A230}"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371809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lt-LT"/>
              <a:t>Spustelėję redaguokite stilių</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355DADC7-2E99-4507-8BE6-6349F3A0A230}" type="datetimeFigureOut">
              <a:rPr lang="en-US" smtClean="0"/>
              <a:t>4/26/2022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2466061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355DADC7-2E99-4507-8BE6-6349F3A0A230}"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1278683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355DADC7-2E99-4507-8BE6-6349F3A0A230}" type="datetimeFigureOut">
              <a:rPr lang="en-US" smtClean="0"/>
              <a:t>4/26/2022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04B1AF-50B9-4466-8CBF-597E7CE4780C}" type="slidenum">
              <a:rPr lang="en-US" smtClean="0"/>
              <a:t>‹#›</a:t>
            </a:fld>
            <a:endParaRPr lang="en-US"/>
          </a:p>
        </p:txBody>
      </p:sp>
    </p:spTree>
    <p:extLst>
      <p:ext uri="{BB962C8B-B14F-4D97-AF65-F5344CB8AC3E}">
        <p14:creationId xmlns:p14="http://schemas.microsoft.com/office/powerpoint/2010/main" val="243428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355DADC7-2E99-4507-8BE6-6349F3A0A230}" type="datetimeFigureOut">
              <a:rPr lang="en-US" smtClean="0"/>
              <a:t>4/26/2022</a:t>
            </a:fld>
            <a:endParaRPr 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1E04B1AF-50B9-4466-8CBF-597E7CE4780C}" type="slidenum">
              <a:rPr lang="en-US" smtClean="0"/>
              <a:t>‹#›</a:t>
            </a:fld>
            <a:endParaRPr lang="en-US"/>
          </a:p>
        </p:txBody>
      </p:sp>
    </p:spTree>
    <p:extLst>
      <p:ext uri="{BB962C8B-B14F-4D97-AF65-F5344CB8AC3E}">
        <p14:creationId xmlns:p14="http://schemas.microsoft.com/office/powerpoint/2010/main" val="24927776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A4C90E-CC60-4F2C-A433-4D1E14CE6D9F}"/>
              </a:ext>
            </a:extLst>
          </p:cNvPr>
          <p:cNvSpPr txBox="1"/>
          <p:nvPr/>
        </p:nvSpPr>
        <p:spPr>
          <a:xfrm>
            <a:off x="1243671" y="2277321"/>
            <a:ext cx="7406639" cy="9356408"/>
          </a:xfrm>
          <a:prstGeom prst="rect">
            <a:avLst/>
          </a:prstGeom>
          <a:noFill/>
        </p:spPr>
        <p:txBody>
          <a:bodyPr wrap="square" rtlCol="0">
            <a:spAutoFit/>
          </a:bodyPr>
          <a:lstStyle/>
          <a:p>
            <a:pPr algn="just"/>
            <a:r>
              <a:rPr lang="lt-LT" sz="1400" dirty="0"/>
              <a:t>Lėtinių ir infekcinių ligų profilaktika yra sveikesnės visuomenės pagrindas, tačiau į gydytojus dažnai kreipiamės tik pajutę negalavimus. Žmogaus organizme gali vykti neigiami pokyčiai, lėtiniai uždegiminiai procesai, net jei jaučiamės visiškai sveiki. Tokius sutrikimus identifikuoti padeda nuolatinis savęs stebėjimas ir profilaktiniai tyrimai, atliekami bent vieną kartą metuose.  </a:t>
            </a:r>
          </a:p>
          <a:p>
            <a:pPr algn="just"/>
            <a:br>
              <a:rPr lang="lt-LT" sz="1400" dirty="0">
                <a:solidFill>
                  <a:srgbClr val="002060"/>
                </a:solidFill>
              </a:rPr>
            </a:br>
            <a:r>
              <a:rPr lang="lt-LT" sz="1400" b="1" dirty="0">
                <a:solidFill>
                  <a:srgbClr val="7030A0"/>
                </a:solidFill>
              </a:rPr>
              <a:t>Bendrieji kraujo tyrimai </a:t>
            </a:r>
            <a:r>
              <a:rPr lang="lt-LT" sz="1400" dirty="0"/>
              <a:t>padeda nustatyti daug skirtingų sutrikimų: mažakraujystę, cukrinio  diabeto riziką, alergines reakcijas, padeda atskirti bakterinės ir virusinės kilmės infekcijas. Atliktas didelio jautrumo C reaktyvaus baltymo tyrimas įspėja apie širdies kraujagyslių sistemos sutrikimus ir insulto riziką. </a:t>
            </a:r>
          </a:p>
          <a:p>
            <a:pPr algn="just"/>
            <a:br>
              <a:rPr lang="lt-LT" sz="1400" dirty="0">
                <a:solidFill>
                  <a:srgbClr val="002060"/>
                </a:solidFill>
              </a:rPr>
            </a:br>
            <a:r>
              <a:rPr lang="lt-LT" sz="1400" b="1" dirty="0">
                <a:solidFill>
                  <a:srgbClr val="7030A0"/>
                </a:solidFill>
              </a:rPr>
              <a:t>Vitaminų ir mikroelementų tyrimai. </a:t>
            </a:r>
            <a:r>
              <a:rPr lang="lt-LT" sz="1400" dirty="0"/>
              <a:t>Kiekvienas vitaminas ir mikroelementas atlieka svarbų vaidmenį žmogaus organizme, jų disbalansas kelia riziką vystytis įvairiems sveikatos sutrikimams. Ypatingai svarbu stebėti kalio, </a:t>
            </a:r>
            <a:r>
              <a:rPr lang="lt-LT" sz="1400" dirty="0" err="1"/>
              <a:t>feritino</a:t>
            </a:r>
            <a:r>
              <a:rPr lang="lt-LT" sz="1400" dirty="0"/>
              <a:t>, folinės rūgšties, vitamino D kiekį kraujyje. Kalis yra gyvybiškai svarbus mikroelementas, būtinas sklandžiam širdies darbui. Vitaminas D saugo nuo infekcinių ir lėtinių ligų išsivystymo. Reikalingas </a:t>
            </a:r>
            <a:r>
              <a:rPr lang="lt-LT" sz="1400" dirty="0" err="1"/>
              <a:t>feritino</a:t>
            </a:r>
            <a:r>
              <a:rPr lang="lt-LT" sz="1400" dirty="0"/>
              <a:t> ir folinės rūgšties kiekis kraujyje padeda išvengti mažakraujystės. </a:t>
            </a:r>
          </a:p>
          <a:p>
            <a:pPr algn="just"/>
            <a:br>
              <a:rPr lang="lt-LT" sz="1400" b="1" dirty="0"/>
            </a:br>
            <a:r>
              <a:rPr lang="lt-LT" sz="1400" b="1" dirty="0">
                <a:solidFill>
                  <a:srgbClr val="7030A0"/>
                </a:solidFill>
              </a:rPr>
              <a:t>Širdies ir kraujagyslių sistemos tyrimai. </a:t>
            </a:r>
            <a:r>
              <a:rPr lang="lt-LT" sz="1400" dirty="0"/>
              <a:t>Vienas iš rizikos veiksnių – aukštas cholesterolio kiekis kraujyje. Svarbu ištirti gerojo, blogojo cholesterolių bei trigliceridų kiekius. Įvertinus visų cholesterolių kiekį, galima paskirti reikalingas priemones lipidų apykaitos korekcijai.</a:t>
            </a:r>
          </a:p>
          <a:p>
            <a:pPr algn="just"/>
            <a:endParaRPr lang="lt-LT" sz="1400" dirty="0">
              <a:solidFill>
                <a:srgbClr val="7030A0"/>
              </a:solidFill>
            </a:endParaRPr>
          </a:p>
          <a:p>
            <a:pPr algn="just"/>
            <a:r>
              <a:rPr lang="lt-LT" sz="1400" dirty="0">
                <a:solidFill>
                  <a:srgbClr val="7030A0"/>
                </a:solidFill>
              </a:rPr>
              <a:t> </a:t>
            </a:r>
            <a:r>
              <a:rPr lang="lt-LT" sz="1400" b="1" dirty="0">
                <a:solidFill>
                  <a:srgbClr val="7030A0"/>
                </a:solidFill>
              </a:rPr>
              <a:t>Kepenų, kasos ir inkstų funkcijos tyrimai. </a:t>
            </a:r>
            <a:r>
              <a:rPr lang="lt-LT" sz="1400" dirty="0"/>
              <a:t>Kepenų pagalba šalinamos toksiškos, organizmą nuodijančios medžiagos. Kasa atsakinga už insulino, reguliuojančio cukraus kiekį kraujyje, gamybą. Inkstai valo kraują, palaiko skysčių ir mineralinių medžiagų pusiausvyrą organizme. Profilaktinio tyrimo metu kepenų ir kasos rodiklių tyrimai padeda įvertinti šių organų funkcionalumą. </a:t>
            </a:r>
          </a:p>
          <a:p>
            <a:pPr algn="just"/>
            <a:endParaRPr lang="lt-LT" sz="1400" b="1" dirty="0"/>
          </a:p>
          <a:p>
            <a:pPr algn="just"/>
            <a:r>
              <a:rPr lang="lt-LT" sz="1400" b="1" dirty="0">
                <a:solidFill>
                  <a:srgbClr val="7030A0"/>
                </a:solidFill>
              </a:rPr>
              <a:t>Skydliaukės funkcijos tyrimai. </a:t>
            </a:r>
            <a:r>
              <a:rPr lang="lt-LT" sz="1400" dirty="0"/>
              <a:t>Sutrikus šiai sistemai išsiderina visų mūsų organizmo sistemų darbas. Atliekant tyrimus, patikrinamas hormonų balansas, identifikuojantis skydliaukės veiklos sutrikimus.  </a:t>
            </a:r>
            <a:endParaRPr lang="lt-LT" sz="1400" b="1" dirty="0"/>
          </a:p>
          <a:p>
            <a:pPr algn="just"/>
            <a:endParaRPr lang="lt-LT" sz="1400" b="1" dirty="0"/>
          </a:p>
          <a:p>
            <a:pPr algn="just"/>
            <a:r>
              <a:rPr lang="lt-LT" sz="1400" b="1" dirty="0">
                <a:solidFill>
                  <a:srgbClr val="7030A0"/>
                </a:solidFill>
              </a:rPr>
              <a:t>Vėžio žymenų tyrimai. </a:t>
            </a:r>
            <a:r>
              <a:rPr lang="lt-LT" sz="1400" dirty="0"/>
              <a:t>Šie tyrimai naudojami ankstyvai onkologinių susirgimų diagnostikai. Vėžio žymenų padidėjimas dar nėra nuosprendis. Jis gali būti nulemtas organizmo uždegiminių procesų, kitų ligų ar medikamentų vartojimo. </a:t>
            </a:r>
          </a:p>
          <a:p>
            <a:pPr algn="just"/>
            <a:endParaRPr lang="lt-LT" sz="1400" b="1" dirty="0"/>
          </a:p>
          <a:p>
            <a:pPr algn="just"/>
            <a:r>
              <a:rPr lang="lt-LT" sz="1400" b="1" dirty="0">
                <a:solidFill>
                  <a:srgbClr val="7030A0"/>
                </a:solidFill>
              </a:rPr>
              <a:t>Infekcinių ligų tyrimai. </a:t>
            </a:r>
            <a:r>
              <a:rPr lang="lt-LT" sz="1400" dirty="0"/>
              <a:t>Infekcinės ligos, infekcinis hepatitas yra pavojingas, dažnai nepastebimas. Laboratoriniai tyrimai padeda identifikuoti infekcinių ligų žymenis, ūmių ir lėtinių hepatitų B, C ir ŽIV atvejus. </a:t>
            </a:r>
          </a:p>
          <a:p>
            <a:pPr algn="just"/>
            <a:br>
              <a:rPr lang="lt-LT" sz="1400" dirty="0"/>
            </a:br>
            <a:r>
              <a:rPr lang="lt-LT" sz="1400" b="1" dirty="0">
                <a:solidFill>
                  <a:srgbClr val="7030A0"/>
                </a:solidFill>
              </a:rPr>
              <a:t>Alergijų tyrimai. </a:t>
            </a:r>
            <a:r>
              <a:rPr lang="lt-LT" sz="1400" dirty="0"/>
              <a:t>Ašarojančios akys, išberta oda, čiaudulys ar dusulys, tai dažni alergijų požymiai. Sveikatos ištyrimo metu atliekamas imunoglobulino E tyrimas, leidžiantis aptikti alergines reakcijas ir imtis išsamesnių tyrimų.</a:t>
            </a:r>
          </a:p>
          <a:p>
            <a:pPr algn="just"/>
            <a:br>
              <a:rPr lang="lt-LT" sz="1400" b="1" dirty="0"/>
            </a:br>
            <a:r>
              <a:rPr lang="lt-LT" sz="1400" b="1" dirty="0">
                <a:solidFill>
                  <a:srgbClr val="7030A0"/>
                </a:solidFill>
              </a:rPr>
              <a:t>Organizme vyksta daug įvairių reakcijų bei procesų. Ir tik platus, tarpusavyje susijusių tyrimų rezultatų vertinimas atsakys į daugelį svarbių sveikatos klausimų. Būkime sveiki. </a:t>
            </a:r>
            <a:endParaRPr lang="en-US" sz="1400" b="1" dirty="0">
              <a:solidFill>
                <a:srgbClr val="7030A0"/>
              </a:solidFill>
            </a:endParaRPr>
          </a:p>
        </p:txBody>
      </p:sp>
      <p:sp>
        <p:nvSpPr>
          <p:cNvPr id="2" name="TextBox 1">
            <a:extLst>
              <a:ext uri="{FF2B5EF4-FFF2-40B4-BE49-F238E27FC236}">
                <a16:creationId xmlns:a16="http://schemas.microsoft.com/office/drawing/2014/main" id="{E160C725-E7D0-4697-93D1-BBD445ACC9AD}"/>
              </a:ext>
            </a:extLst>
          </p:cNvPr>
          <p:cNvSpPr txBox="1"/>
          <p:nvPr/>
        </p:nvSpPr>
        <p:spPr>
          <a:xfrm>
            <a:off x="1243671" y="780777"/>
            <a:ext cx="4469404" cy="1077218"/>
          </a:xfrm>
          <a:prstGeom prst="rect">
            <a:avLst/>
          </a:prstGeom>
          <a:noFill/>
        </p:spPr>
        <p:txBody>
          <a:bodyPr wrap="square" rtlCol="0">
            <a:spAutoFit/>
          </a:bodyPr>
          <a:lstStyle/>
          <a:p>
            <a:r>
              <a:rPr lang="lt-LT" sz="3200" b="1" dirty="0">
                <a:solidFill>
                  <a:srgbClr val="002060"/>
                </a:solidFill>
                <a:latin typeface="Agency FB" panose="020B0503020202020204" pitchFamily="34" charset="0"/>
              </a:rPr>
              <a:t>Profilaktinis sveikatos tikrinimas: ką svarbu žinoti</a:t>
            </a:r>
            <a:r>
              <a:rPr lang="en-US" sz="3200" b="1" dirty="0">
                <a:solidFill>
                  <a:srgbClr val="002060"/>
                </a:solidFill>
                <a:latin typeface="Agency FB" panose="020B0503020202020204" pitchFamily="34" charset="0"/>
              </a:rPr>
              <a:t>?</a:t>
            </a:r>
          </a:p>
        </p:txBody>
      </p:sp>
      <p:pic>
        <p:nvPicPr>
          <p:cNvPr id="9" name="Paveikslėlis 8">
            <a:extLst>
              <a:ext uri="{FF2B5EF4-FFF2-40B4-BE49-F238E27FC236}">
                <a16:creationId xmlns:a16="http://schemas.microsoft.com/office/drawing/2014/main" id="{911F21D7-2581-45F4-9178-763A00786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855" y="11593857"/>
            <a:ext cx="1228374" cy="1143981"/>
          </a:xfrm>
          <a:prstGeom prst="rect">
            <a:avLst/>
          </a:prstGeom>
        </p:spPr>
      </p:pic>
      <p:sp>
        <p:nvSpPr>
          <p:cNvPr id="11" name="TextBox 10">
            <a:extLst>
              <a:ext uri="{FF2B5EF4-FFF2-40B4-BE49-F238E27FC236}">
                <a16:creationId xmlns:a16="http://schemas.microsoft.com/office/drawing/2014/main" id="{EBBD6E6D-F12A-4046-B3C5-9915AFF275D9}"/>
              </a:ext>
            </a:extLst>
          </p:cNvPr>
          <p:cNvSpPr txBox="1"/>
          <p:nvPr/>
        </p:nvSpPr>
        <p:spPr>
          <a:xfrm>
            <a:off x="1518229" y="12165847"/>
            <a:ext cx="5135032" cy="265457"/>
          </a:xfrm>
          <a:prstGeom prst="rect">
            <a:avLst/>
          </a:prstGeom>
          <a:noFill/>
        </p:spPr>
        <p:txBody>
          <a:bodyPr wrap="square">
            <a:spAutoFit/>
          </a:bodyPr>
          <a:lstStyle/>
          <a:p>
            <a:pPr>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remiantis </a:t>
            </a:r>
            <a:r>
              <a:rPr lang="lt-LT" sz="1100" dirty="0" err="1">
                <a:effectLst/>
                <a:latin typeface="Calibri" panose="020F0502020204030204" pitchFamily="34" charset="0"/>
                <a:ea typeface="Calibri" panose="020F0502020204030204" pitchFamily="34" charset="0"/>
                <a:cs typeface="Arial" panose="020B0604020202020204" pitchFamily="34" charset="0"/>
              </a:rPr>
              <a:t>smlpc</a:t>
            </a:r>
            <a:r>
              <a:rPr lang="lt-LT" sz="1100" dirty="0">
                <a:effectLst/>
                <a:latin typeface="Calibri" panose="020F0502020204030204" pitchFamily="34" charset="0"/>
                <a:ea typeface="Calibri" panose="020F0502020204030204" pitchFamily="34" charset="0"/>
                <a:cs typeface="Arial" panose="020B0604020202020204" pitchFamily="34" charset="0"/>
              </a:rPr>
              <a:t> medžiaga</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3" name="Paveikslėlis 12">
            <a:extLst>
              <a:ext uri="{FF2B5EF4-FFF2-40B4-BE49-F238E27FC236}">
                <a16:creationId xmlns:a16="http://schemas.microsoft.com/office/drawing/2014/main" id="{D0093D0B-EA2F-4AC8-A6EA-CDACB401F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3075" y="414689"/>
            <a:ext cx="2937235" cy="1668684"/>
          </a:xfrm>
          <a:prstGeom prst="rect">
            <a:avLst/>
          </a:prstGeom>
        </p:spPr>
      </p:pic>
    </p:spTree>
    <p:extLst>
      <p:ext uri="{BB962C8B-B14F-4D97-AF65-F5344CB8AC3E}">
        <p14:creationId xmlns:p14="http://schemas.microsoft.com/office/powerpoint/2010/main" val="804737457"/>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TotalTime>
  <Words>440</Words>
  <Application>Microsoft Office PowerPoint</Application>
  <PresentationFormat>A3 formatas (297x420 mm)</PresentationFormat>
  <Paragraphs>16</Paragraphs>
  <Slides>1</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vt:i4>
      </vt:variant>
    </vt:vector>
  </HeadingPairs>
  <TitlesOfParts>
    <vt:vector size="6" baseType="lpstr">
      <vt:lpstr>Agency FB</vt:lpstr>
      <vt:lpstr>Arial</vt:lpstr>
      <vt:lpstr>Calibri</vt:lpstr>
      <vt:lpstr>Calibri Light</vt:lpstr>
      <vt:lpstr>„Office“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Sveikatos-biuras Sveikatos-biuras</dc:creator>
  <cp:lastModifiedBy>Sveikatos-biuras Sveikatos-biuras</cp:lastModifiedBy>
  <cp:revision>6</cp:revision>
  <dcterms:created xsi:type="dcterms:W3CDTF">2022-04-25T18:14:49Z</dcterms:created>
  <dcterms:modified xsi:type="dcterms:W3CDTF">2022-04-26T11:29:37Z</dcterms:modified>
</cp:coreProperties>
</file>